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52"/>
  </p:notesMasterIdLst>
  <p:sldIdLst>
    <p:sldId id="256" r:id="rId3"/>
    <p:sldId id="284" r:id="rId4"/>
    <p:sldId id="326" r:id="rId5"/>
    <p:sldId id="311" r:id="rId6"/>
    <p:sldId id="325" r:id="rId7"/>
    <p:sldId id="272" r:id="rId8"/>
    <p:sldId id="316" r:id="rId9"/>
    <p:sldId id="302" r:id="rId10"/>
    <p:sldId id="271" r:id="rId11"/>
    <p:sldId id="270" r:id="rId12"/>
    <p:sldId id="313" r:id="rId13"/>
    <p:sldId id="317" r:id="rId14"/>
    <p:sldId id="258" r:id="rId15"/>
    <p:sldId id="296" r:id="rId16"/>
    <p:sldId id="288" r:id="rId17"/>
    <p:sldId id="289" r:id="rId18"/>
    <p:sldId id="295" r:id="rId19"/>
    <p:sldId id="263" r:id="rId20"/>
    <p:sldId id="297" r:id="rId21"/>
    <p:sldId id="257" r:id="rId22"/>
    <p:sldId id="298" r:id="rId23"/>
    <p:sldId id="300" r:id="rId24"/>
    <p:sldId id="264" r:id="rId25"/>
    <p:sldId id="321" r:id="rId26"/>
    <p:sldId id="318" r:id="rId27"/>
    <p:sldId id="303" r:id="rId28"/>
    <p:sldId id="299" r:id="rId29"/>
    <p:sldId id="304" r:id="rId30"/>
    <p:sldId id="305" r:id="rId31"/>
    <p:sldId id="306" r:id="rId32"/>
    <p:sldId id="307" r:id="rId33"/>
    <p:sldId id="308" r:id="rId34"/>
    <p:sldId id="309" r:id="rId35"/>
    <p:sldId id="310" r:id="rId36"/>
    <p:sldId id="277" r:id="rId37"/>
    <p:sldId id="273" r:id="rId38"/>
    <p:sldId id="266" r:id="rId39"/>
    <p:sldId id="274" r:id="rId40"/>
    <p:sldId id="282" r:id="rId41"/>
    <p:sldId id="279" r:id="rId42"/>
    <p:sldId id="267" r:id="rId43"/>
    <p:sldId id="268" r:id="rId44"/>
    <p:sldId id="281" r:id="rId45"/>
    <p:sldId id="312" r:id="rId46"/>
    <p:sldId id="324" r:id="rId47"/>
    <p:sldId id="320" r:id="rId48"/>
    <p:sldId id="323" r:id="rId49"/>
    <p:sldId id="322" r:id="rId50"/>
    <p:sldId id="31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4558" autoAdjust="0"/>
  </p:normalViewPr>
  <p:slideViewPr>
    <p:cSldViewPr snapToGrid="0">
      <p:cViewPr varScale="1">
        <p:scale>
          <a:sx n="83" d="100"/>
          <a:sy n="83" d="100"/>
        </p:scale>
        <p:origin x="16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E0B52-6CB2-4E8F-B369-8920ABD775ED}"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76C94-6C48-4CA4-B636-9599138D3C91}" type="slidenum">
              <a:rPr lang="en-US" smtClean="0"/>
              <a:t>‹#›</a:t>
            </a:fld>
            <a:endParaRPr lang="en-US"/>
          </a:p>
        </p:txBody>
      </p:sp>
    </p:spTree>
    <p:extLst>
      <p:ext uri="{BB962C8B-B14F-4D97-AF65-F5344CB8AC3E}">
        <p14:creationId xmlns:p14="http://schemas.microsoft.com/office/powerpoint/2010/main" val="355415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git-scm.com/about/distributed" TargetMode="External"/><Relationship Id="rId3" Type="http://schemas.openxmlformats.org/officeDocument/2006/relationships/hyperlink" Target="https://git-scm.com/about/free-and-open-source" TargetMode="External"/><Relationship Id="rId7" Type="http://schemas.openxmlformats.org/officeDocument/2006/relationships/hyperlink" Target="https://git-scm.com/about/staging-area"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git-scm.com/about/branching-and-merging" TargetMode="External"/><Relationship Id="rId5" Type="http://schemas.openxmlformats.org/officeDocument/2006/relationships/hyperlink" Target="https://git-scm.com/about/small-and-fast" TargetMode="External"/><Relationship Id="rId4" Type="http://schemas.openxmlformats.org/officeDocument/2006/relationships/hyperlink" Target="https://git-scm.com/doc"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Housekeeping</a:t>
            </a:r>
          </a:p>
          <a:p>
            <a:r>
              <a:rPr lang="en-US" dirty="0"/>
              <a:t>Territorial Acknowledgment</a:t>
            </a:r>
          </a:p>
          <a:p>
            <a:r>
              <a:rPr lang="en-US" dirty="0"/>
              <a:t>Introductions – Facilitator, Instructors, each other (in the Chat)</a:t>
            </a:r>
          </a:p>
        </p:txBody>
      </p:sp>
      <p:sp>
        <p:nvSpPr>
          <p:cNvPr id="4" name="Slide Number Placeholder 3"/>
          <p:cNvSpPr>
            <a:spLocks noGrp="1"/>
          </p:cNvSpPr>
          <p:nvPr>
            <p:ph type="sldNum" sz="quarter" idx="5"/>
          </p:nvPr>
        </p:nvSpPr>
        <p:spPr/>
        <p:txBody>
          <a:bodyPr/>
          <a:lstStyle/>
          <a:p>
            <a:fld id="{1D476C94-6C48-4CA4-B636-9599138D3C91}" type="slidenum">
              <a:rPr lang="en-US" smtClean="0"/>
              <a:t>1</a:t>
            </a:fld>
            <a:endParaRPr lang="en-US"/>
          </a:p>
        </p:txBody>
      </p:sp>
    </p:spTree>
    <p:extLst>
      <p:ext uri="{BB962C8B-B14F-4D97-AF65-F5344CB8AC3E}">
        <p14:creationId xmlns:p14="http://schemas.microsoft.com/office/powerpoint/2010/main" val="363336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476C94-6C48-4CA4-B636-9599138D3C91}" type="slidenum">
              <a:rPr lang="en-US" smtClean="0"/>
              <a:t>11</a:t>
            </a:fld>
            <a:endParaRPr lang="en-US"/>
          </a:p>
        </p:txBody>
      </p:sp>
    </p:spTree>
    <p:extLst>
      <p:ext uri="{BB962C8B-B14F-4D97-AF65-F5344CB8AC3E}">
        <p14:creationId xmlns:p14="http://schemas.microsoft.com/office/powerpoint/2010/main" val="358362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Enter version control.</a:t>
            </a:r>
            <a:r>
              <a:rPr lang="en-US" baseline="0" dirty="0"/>
              <a:t> </a:t>
            </a:r>
            <a:r>
              <a:rPr lang="en-US" dirty="0"/>
              <a:t>A version control system is a tool that keeps track of changes for us. There are several</a:t>
            </a:r>
            <a:r>
              <a:rPr lang="en-US" baseline="0" dirty="0"/>
              <a:t> options; we are going to talk about </a:t>
            </a:r>
            <a:r>
              <a:rPr lang="en-US" baseline="0" dirty="0" err="1"/>
              <a:t>git</a:t>
            </a:r>
            <a:r>
              <a:rPr lang="en-US" baseline="0" dirty="0"/>
              <a:t>. </a:t>
            </a:r>
            <a:r>
              <a:rPr lang="en-US" dirty="0"/>
              <a:t>It keeps track of snapshots in time You decide which changes make up  each snapshot, and git stores those changes and keeps useful metadata about them.</a:t>
            </a:r>
          </a:p>
          <a:p>
            <a:pPr lvl="0"/>
            <a:r>
              <a:rPr lang="en-US" dirty="0"/>
              <a:t>You store all of your project files in a folder.</a:t>
            </a:r>
          </a:p>
          <a:p>
            <a:pPr lvl="0"/>
            <a:r>
              <a:rPr lang="en-US" dirty="0"/>
              <a:t>All of the files, plus the complete history for all the files in a that folder make up a repository (“repo”).</a:t>
            </a:r>
            <a:endParaRPr lang="en-CA" dirty="0"/>
          </a:p>
          <a:p>
            <a:pPr lvl="0"/>
            <a:r>
              <a:rPr lang="en-US" dirty="0"/>
              <a:t>Repositories can be kept in sync across different computers facilitating collaboration among different people.</a:t>
            </a:r>
            <a:endParaRPr lang="en-CA" dirty="0"/>
          </a:p>
          <a:p>
            <a:endParaRPr lang="en-CA" dirty="0"/>
          </a:p>
          <a:p>
            <a:pPr algn="l"/>
            <a:r>
              <a:rPr lang="en-CA" dirty="0"/>
              <a:t>From Git website: </a:t>
            </a:r>
            <a:r>
              <a:rPr lang="en-CA" b="0" i="0" u="none" strike="noStrike" dirty="0">
                <a:solidFill>
                  <a:srgbClr val="4E443C"/>
                </a:solidFill>
                <a:effectLst/>
                <a:latin typeface="Adelle"/>
              </a:rPr>
              <a:t>Git is a </a:t>
            </a:r>
            <a:r>
              <a:rPr lang="en-CA" b="0" i="0" u="none" strike="noStrike" dirty="0">
                <a:solidFill>
                  <a:srgbClr val="0388A6"/>
                </a:solidFill>
                <a:effectLst/>
                <a:latin typeface="Adelle"/>
                <a:hlinkClick r:id="rId3"/>
              </a:rPr>
              <a:t>free and open source</a:t>
            </a:r>
            <a:r>
              <a:rPr lang="en-CA" b="0" i="0" u="none" strike="noStrike" dirty="0">
                <a:solidFill>
                  <a:srgbClr val="4E443C"/>
                </a:solidFill>
                <a:effectLst/>
                <a:latin typeface="Adelle"/>
              </a:rPr>
              <a:t> distributed version control system designed to handle everything from small to very large projects with speed and efficiency.</a:t>
            </a:r>
          </a:p>
          <a:p>
            <a:pPr algn="l"/>
            <a:r>
              <a:rPr lang="en-CA" b="0" i="0" u="none" strike="noStrike" dirty="0">
                <a:solidFill>
                  <a:srgbClr val="4E443C"/>
                </a:solidFill>
                <a:effectLst/>
                <a:latin typeface="Adelle"/>
              </a:rPr>
              <a:t>Git is </a:t>
            </a:r>
            <a:r>
              <a:rPr lang="en-CA" b="0" i="0" u="none" strike="noStrike" dirty="0">
                <a:solidFill>
                  <a:srgbClr val="0388A6"/>
                </a:solidFill>
                <a:effectLst/>
                <a:latin typeface="Adelle"/>
                <a:hlinkClick r:id="rId4"/>
              </a:rPr>
              <a:t>easy to learn</a:t>
            </a:r>
            <a:r>
              <a:rPr lang="en-CA" b="0" i="0" u="none" strike="noStrike" dirty="0">
                <a:solidFill>
                  <a:srgbClr val="4E443C"/>
                </a:solidFill>
                <a:effectLst/>
                <a:latin typeface="Adelle"/>
              </a:rPr>
              <a:t> and has a </a:t>
            </a:r>
            <a:r>
              <a:rPr lang="en-CA" b="0" i="0" u="none" strike="noStrike" dirty="0">
                <a:solidFill>
                  <a:srgbClr val="0388A6"/>
                </a:solidFill>
                <a:effectLst/>
                <a:latin typeface="Adelle"/>
                <a:hlinkClick r:id="rId5"/>
              </a:rPr>
              <a:t>tiny footprint with lightning fast performance</a:t>
            </a:r>
            <a:r>
              <a:rPr lang="en-CA" b="0" i="0" u="none" strike="noStrike" dirty="0">
                <a:solidFill>
                  <a:srgbClr val="4E443C"/>
                </a:solidFill>
                <a:effectLst/>
                <a:latin typeface="Adelle"/>
              </a:rPr>
              <a:t>. It outclasses SCM tools like Subversion, CVS, Perforce, and ClearCase with features like </a:t>
            </a:r>
            <a:r>
              <a:rPr lang="en-CA" b="0" i="0" u="none" strike="noStrike" dirty="0">
                <a:solidFill>
                  <a:srgbClr val="0388A6"/>
                </a:solidFill>
                <a:effectLst/>
                <a:latin typeface="Adelle"/>
                <a:hlinkClick r:id="rId6"/>
              </a:rPr>
              <a:t>cheap local branching</a:t>
            </a:r>
            <a:r>
              <a:rPr lang="en-CA" b="0" i="0" u="none" strike="noStrike" dirty="0">
                <a:solidFill>
                  <a:srgbClr val="4E443C"/>
                </a:solidFill>
                <a:effectLst/>
                <a:latin typeface="Adelle"/>
              </a:rPr>
              <a:t>, convenient </a:t>
            </a:r>
            <a:r>
              <a:rPr lang="en-CA" b="0" i="0" u="none" strike="noStrike" dirty="0">
                <a:solidFill>
                  <a:srgbClr val="0388A6"/>
                </a:solidFill>
                <a:effectLst/>
                <a:latin typeface="Adelle"/>
                <a:hlinkClick r:id="rId7"/>
              </a:rPr>
              <a:t>staging areas</a:t>
            </a:r>
            <a:r>
              <a:rPr lang="en-CA" b="0" i="0" u="none" strike="noStrike" dirty="0">
                <a:solidFill>
                  <a:srgbClr val="4E443C"/>
                </a:solidFill>
                <a:effectLst/>
                <a:latin typeface="Adelle"/>
              </a:rPr>
              <a:t>, and </a:t>
            </a:r>
            <a:r>
              <a:rPr lang="en-CA" b="0" i="0" u="none" strike="noStrike" dirty="0">
                <a:solidFill>
                  <a:srgbClr val="0388A6"/>
                </a:solidFill>
                <a:effectLst/>
                <a:latin typeface="Adelle"/>
                <a:hlinkClick r:id="rId8"/>
              </a:rPr>
              <a:t>multiple workflows</a:t>
            </a:r>
            <a:r>
              <a:rPr lang="en-CA" b="0" i="0" u="none" strike="noStrike" dirty="0">
                <a:solidFill>
                  <a:srgbClr val="4E443C"/>
                </a:solidFill>
                <a:effectLst/>
                <a:latin typeface="Adelle"/>
              </a:rPr>
              <a:t>.</a:t>
            </a:r>
          </a:p>
          <a:p>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13</a:t>
            </a:fld>
            <a:endParaRPr lang="en-CA"/>
          </a:p>
        </p:txBody>
      </p:sp>
    </p:spTree>
    <p:extLst>
      <p:ext uri="{BB962C8B-B14F-4D97-AF65-F5344CB8AC3E}">
        <p14:creationId xmlns:p14="http://schemas.microsoft.com/office/powerpoint/2010/main" val="1640891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Git keeps track of snapshots in time – each document or file starts with a base version and then git saves just the changes you made at each step of the way.</a:t>
            </a:r>
            <a:endParaRPr lang="en-US" baseline="0" dirty="0"/>
          </a:p>
          <a:p>
            <a:pPr lvl="0"/>
            <a:endParaRPr lang="en-US" baseline="0" dirty="0"/>
          </a:p>
          <a:p>
            <a:pPr lvl="0"/>
            <a:r>
              <a:rPr lang="en-US" dirty="0"/>
              <a:t>You decide which changes make up the each snapshot, and git stores those changes and keeps useful metadata about them.</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snapshot</a:t>
            </a:r>
            <a:r>
              <a:rPr lang="en-US" baseline="0" dirty="0"/>
              <a:t> is called a ‘commit’.</a:t>
            </a:r>
            <a:endParaRPr lang="en-CA" dirty="0"/>
          </a:p>
          <a:p>
            <a:pPr lvl="0"/>
            <a:endParaRPr lang="en-US" dirty="0"/>
          </a:p>
          <a:p>
            <a:pPr lvl="0"/>
            <a:r>
              <a:rPr lang="en-US" dirty="0"/>
              <a:t>You store all of your project files in a folder.</a:t>
            </a:r>
          </a:p>
          <a:p>
            <a:pPr lvl="0"/>
            <a:endParaRPr lang="en-US" dirty="0"/>
          </a:p>
          <a:p>
            <a:pPr lvl="0"/>
            <a:r>
              <a:rPr lang="en-US" dirty="0"/>
              <a:t>All of the files, plus the complete history for all the files in a that folder make up a repository (repo).</a:t>
            </a:r>
          </a:p>
          <a:p>
            <a:pPr lvl="0"/>
            <a:endParaRPr lang="en-US" dirty="0"/>
          </a:p>
          <a:p>
            <a:pPr lvl="0"/>
            <a:r>
              <a:rPr lang="en-US" dirty="0"/>
              <a:t>You can revisit (rewind to) any of those stages, or commits, along the way.</a:t>
            </a:r>
            <a:endParaRPr lang="en-CA" dirty="0"/>
          </a:p>
          <a:p>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14</a:t>
            </a:fld>
            <a:endParaRPr lang="en-CA"/>
          </a:p>
        </p:txBody>
      </p:sp>
    </p:spTree>
    <p:extLst>
      <p:ext uri="{BB962C8B-B14F-4D97-AF65-F5344CB8AC3E}">
        <p14:creationId xmlns:p14="http://schemas.microsoft.com/office/powerpoint/2010/main" val="40269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Git keeps track of snapshots in time – each document or file starts with a base version and then git saves just the changes you made at each step of the way.</a:t>
            </a:r>
            <a:endParaRPr lang="en-US" baseline="0" dirty="0"/>
          </a:p>
          <a:p>
            <a:pPr lvl="0"/>
            <a:endParaRPr lang="en-US" baseline="0" dirty="0"/>
          </a:p>
          <a:p>
            <a:pPr lvl="0"/>
            <a:r>
              <a:rPr lang="en-US" dirty="0"/>
              <a:t>You decide which changes make up the each snapshot, and git stores those changes and keeps useful metadata about them.</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snapshot</a:t>
            </a:r>
            <a:r>
              <a:rPr lang="en-US" baseline="0" dirty="0"/>
              <a:t> is called a ‘commit’.</a:t>
            </a:r>
            <a:endParaRPr lang="en-CA" dirty="0"/>
          </a:p>
          <a:p>
            <a:pPr lvl="0"/>
            <a:endParaRPr lang="en-US" dirty="0"/>
          </a:p>
          <a:p>
            <a:pPr lvl="0"/>
            <a:r>
              <a:rPr lang="en-US" dirty="0"/>
              <a:t>You store all of your project files in a folder.</a:t>
            </a:r>
          </a:p>
          <a:p>
            <a:pPr lvl="0"/>
            <a:endParaRPr lang="en-US" dirty="0"/>
          </a:p>
          <a:p>
            <a:pPr lvl="0"/>
            <a:r>
              <a:rPr lang="en-US" dirty="0"/>
              <a:t>All of the files, plus the complete history for all the files in a that folder make up a repository (repo).</a:t>
            </a:r>
          </a:p>
          <a:p>
            <a:pPr lvl="0"/>
            <a:endParaRPr lang="en-US" dirty="0"/>
          </a:p>
          <a:p>
            <a:pPr lvl="0"/>
            <a:r>
              <a:rPr lang="en-US" dirty="0"/>
              <a:t>You can revisit (rewind to) any of those stages, or commits, along the way.</a:t>
            </a:r>
            <a:endParaRPr lang="en-CA" dirty="0"/>
          </a:p>
          <a:p>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15</a:t>
            </a:fld>
            <a:endParaRPr lang="en-CA"/>
          </a:p>
        </p:txBody>
      </p:sp>
    </p:spTree>
    <p:extLst>
      <p:ext uri="{BB962C8B-B14F-4D97-AF65-F5344CB8AC3E}">
        <p14:creationId xmlns:p14="http://schemas.microsoft.com/office/powerpoint/2010/main" val="142362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Go off on a different track and work on it independently while keeping the master copy intact.</a:t>
            </a:r>
            <a:endParaRPr lang="en-CA" dirty="0"/>
          </a:p>
          <a:p>
            <a:pPr lvl="0"/>
            <a:endParaRPr lang="en-US" dirty="0"/>
          </a:p>
          <a:p>
            <a:pPr lvl="0"/>
            <a:r>
              <a:rPr lang="en-US" dirty="0"/>
              <a:t>When it's working you can merge that work back into the original. If not, throw it out.</a:t>
            </a:r>
            <a:endParaRPr lang="en-CA" dirty="0"/>
          </a:p>
          <a:p>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16</a:t>
            </a:fld>
            <a:endParaRPr lang="en-CA"/>
          </a:p>
        </p:txBody>
      </p:sp>
    </p:spTree>
    <p:extLst>
      <p:ext uri="{BB962C8B-B14F-4D97-AF65-F5344CB8AC3E}">
        <p14:creationId xmlns:p14="http://schemas.microsoft.com/office/powerpoint/2010/main" val="3751502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Introduce</a:t>
            </a:r>
            <a:r>
              <a:rPr lang="en-US" baseline="0" dirty="0"/>
              <a:t> concept of remote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Documents/Repositories can be kept in sync across different computers facilitating collaboration among different people.</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17</a:t>
            </a:fld>
            <a:endParaRPr lang="en-CA"/>
          </a:p>
        </p:txBody>
      </p:sp>
    </p:spTree>
    <p:extLst>
      <p:ext uri="{BB962C8B-B14F-4D97-AF65-F5344CB8AC3E}">
        <p14:creationId xmlns:p14="http://schemas.microsoft.com/office/powerpoint/2010/main" val="94432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definition – necessary</a:t>
            </a:r>
            <a:r>
              <a:rPr lang="en-US" baseline="0" dirty="0"/>
              <a:t> evil to use the tools</a:t>
            </a:r>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18</a:t>
            </a:fld>
            <a:endParaRPr lang="en-CA"/>
          </a:p>
        </p:txBody>
      </p:sp>
    </p:spTree>
    <p:extLst>
      <p:ext uri="{BB962C8B-B14F-4D97-AF65-F5344CB8AC3E}">
        <p14:creationId xmlns:p14="http://schemas.microsoft.com/office/powerpoint/2010/main" val="406507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make our first repository – YOUR TURN</a:t>
            </a:r>
          </a:p>
        </p:txBody>
      </p:sp>
      <p:sp>
        <p:nvSpPr>
          <p:cNvPr id="4" name="Slide Number Placeholder 3"/>
          <p:cNvSpPr>
            <a:spLocks noGrp="1"/>
          </p:cNvSpPr>
          <p:nvPr>
            <p:ph type="sldNum" sz="quarter" idx="10"/>
          </p:nvPr>
        </p:nvSpPr>
        <p:spPr/>
        <p:txBody>
          <a:bodyPr/>
          <a:lstStyle/>
          <a:p>
            <a:fld id="{4BAC2DA9-ADAE-48F1-A337-E5301139806D}" type="slidenum">
              <a:rPr lang="en-CA" smtClean="0"/>
              <a:t>19</a:t>
            </a:fld>
            <a:endParaRPr lang="en-CA"/>
          </a:p>
        </p:txBody>
      </p:sp>
    </p:spTree>
    <p:extLst>
      <p:ext uri="{BB962C8B-B14F-4D97-AF65-F5344CB8AC3E}">
        <p14:creationId xmlns:p14="http://schemas.microsoft.com/office/powerpoint/2010/main" val="5971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Repository is just “your” folder under version control</a:t>
            </a:r>
          </a:p>
        </p:txBody>
      </p:sp>
      <p:sp>
        <p:nvSpPr>
          <p:cNvPr id="4" name="Slide Number Placeholder 3"/>
          <p:cNvSpPr>
            <a:spLocks noGrp="1"/>
          </p:cNvSpPr>
          <p:nvPr>
            <p:ph type="sldNum" sz="quarter" idx="5"/>
          </p:nvPr>
        </p:nvSpPr>
        <p:spPr/>
        <p:txBody>
          <a:bodyPr/>
          <a:lstStyle/>
          <a:p>
            <a:fld id="{1D476C94-6C48-4CA4-B636-9599138D3C91}" type="slidenum">
              <a:rPr lang="en-US" smtClean="0"/>
              <a:t>22</a:t>
            </a:fld>
            <a:endParaRPr lang="en-US"/>
          </a:p>
        </p:txBody>
      </p:sp>
    </p:spTree>
    <p:extLst>
      <p:ext uri="{BB962C8B-B14F-4D97-AF65-F5344CB8AC3E}">
        <p14:creationId xmlns:p14="http://schemas.microsoft.com/office/powerpoint/2010/main" val="962941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GitHub is a platform that hosts Git repositories in the web and provides a web interface to interact with repos.</a:t>
            </a:r>
          </a:p>
          <a:p>
            <a:endParaRPr lang="en-CA" dirty="0"/>
          </a:p>
          <a:p>
            <a:r>
              <a:rPr lang="en-CA" dirty="0"/>
              <a:t>Main</a:t>
            </a:r>
            <a:r>
              <a:rPr lang="en-CA" baseline="0" dirty="0"/>
              <a:t> Function is to host the ‘remote’ or main copy of a git repository (project)</a:t>
            </a:r>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23</a:t>
            </a:fld>
            <a:endParaRPr lang="en-CA"/>
          </a:p>
        </p:txBody>
      </p:sp>
    </p:spTree>
    <p:extLst>
      <p:ext uri="{BB962C8B-B14F-4D97-AF65-F5344CB8AC3E}">
        <p14:creationId xmlns:p14="http://schemas.microsoft.com/office/powerpoint/2010/main" val="144969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4A1EB7-514C-491F-980C-426A0315FDD9}" type="slidenum">
              <a:rPr lang="en-CA" smtClean="0"/>
              <a:t>2</a:t>
            </a:fld>
            <a:endParaRPr lang="en-CA"/>
          </a:p>
        </p:txBody>
      </p:sp>
    </p:spTree>
    <p:extLst>
      <p:ext uri="{BB962C8B-B14F-4D97-AF65-F5344CB8AC3E}">
        <p14:creationId xmlns:p14="http://schemas.microsoft.com/office/powerpoint/2010/main" val="1530116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43A40"/>
                </a:solidFill>
                <a:effectLst/>
                <a:highlight>
                  <a:srgbClr val="FFFFFF"/>
                </a:highlight>
                <a:latin typeface="Source Sans Pro" panose="020B0503030403020204" pitchFamily="34" charset="0"/>
              </a:rPr>
              <a:t>Version control really comes into its own when we begin to collaborate with other people. We already have most of the machinery we need to do this; the only thing missing is to copy changes from one repository to another.</a:t>
            </a:r>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24</a:t>
            </a:fld>
            <a:endParaRPr lang="en-CA"/>
          </a:p>
        </p:txBody>
      </p:sp>
    </p:spTree>
    <p:extLst>
      <p:ext uri="{BB962C8B-B14F-4D97-AF65-F5344CB8AC3E}">
        <p14:creationId xmlns:p14="http://schemas.microsoft.com/office/powerpoint/2010/main" val="1753207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 remote as the “authoritative” version/source/copy</a:t>
            </a:r>
          </a:p>
        </p:txBody>
      </p:sp>
      <p:sp>
        <p:nvSpPr>
          <p:cNvPr id="4" name="Slide Number Placeholder 3"/>
          <p:cNvSpPr>
            <a:spLocks noGrp="1"/>
          </p:cNvSpPr>
          <p:nvPr>
            <p:ph type="sldNum" sz="quarter" idx="5"/>
          </p:nvPr>
        </p:nvSpPr>
        <p:spPr/>
        <p:txBody>
          <a:bodyPr/>
          <a:lstStyle/>
          <a:p>
            <a:fld id="{1D476C94-6C48-4CA4-B636-9599138D3C91}" type="slidenum">
              <a:rPr lang="en-US" smtClean="0"/>
              <a:t>25</a:t>
            </a:fld>
            <a:endParaRPr lang="en-US"/>
          </a:p>
        </p:txBody>
      </p:sp>
    </p:spTree>
    <p:extLst>
      <p:ext uri="{BB962C8B-B14F-4D97-AF65-F5344CB8AC3E}">
        <p14:creationId xmlns:p14="http://schemas.microsoft.com/office/powerpoint/2010/main" val="1553593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make our first repository</a:t>
            </a:r>
          </a:p>
        </p:txBody>
      </p:sp>
      <p:sp>
        <p:nvSpPr>
          <p:cNvPr id="4" name="Slide Number Placeholder 3"/>
          <p:cNvSpPr>
            <a:spLocks noGrp="1"/>
          </p:cNvSpPr>
          <p:nvPr>
            <p:ph type="sldNum" sz="quarter" idx="10"/>
          </p:nvPr>
        </p:nvSpPr>
        <p:spPr/>
        <p:txBody>
          <a:bodyPr/>
          <a:lstStyle/>
          <a:p>
            <a:fld id="{4BAC2DA9-ADAE-48F1-A337-E5301139806D}" type="slidenum">
              <a:rPr lang="en-CA" smtClean="0"/>
              <a:t>26</a:t>
            </a:fld>
            <a:endParaRPr lang="en-CA"/>
          </a:p>
        </p:txBody>
      </p:sp>
    </p:spTree>
    <p:extLst>
      <p:ext uri="{BB962C8B-B14F-4D97-AF65-F5344CB8AC3E}">
        <p14:creationId xmlns:p14="http://schemas.microsoft.com/office/powerpoint/2010/main" val="3632879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ignore the artifacts (.</a:t>
            </a:r>
            <a:r>
              <a:rPr lang="en-CA" dirty="0" err="1"/>
              <a:t>Renviron</a:t>
            </a:r>
            <a:r>
              <a:rPr lang="en-CA" dirty="0"/>
              <a:t>, .</a:t>
            </a:r>
            <a:r>
              <a:rPr lang="en-CA" dirty="0" err="1"/>
              <a:t>ipynb</a:t>
            </a:r>
            <a:r>
              <a:rPr lang="en-CA" dirty="0"/>
              <a:t>, html/ppt/docx, PDFs </a:t>
            </a:r>
            <a:r>
              <a:rPr lang="en-CA" dirty="0" err="1"/>
              <a:t>etc</a:t>
            </a:r>
            <a:r>
              <a:rPr lang="en-CA" dirty="0"/>
              <a:t>)</a:t>
            </a:r>
          </a:p>
        </p:txBody>
      </p:sp>
      <p:sp>
        <p:nvSpPr>
          <p:cNvPr id="4" name="Slide Number Placeholder 3"/>
          <p:cNvSpPr>
            <a:spLocks noGrp="1"/>
          </p:cNvSpPr>
          <p:nvPr>
            <p:ph type="sldNum" sz="quarter" idx="10"/>
          </p:nvPr>
        </p:nvSpPr>
        <p:spPr/>
        <p:txBody>
          <a:bodyPr/>
          <a:lstStyle/>
          <a:p>
            <a:fld id="{4BAC2DA9-ADAE-48F1-A337-E5301139806D}" type="slidenum">
              <a:rPr lang="en-CA" smtClean="0"/>
              <a:t>34</a:t>
            </a:fld>
            <a:endParaRPr lang="en-CA"/>
          </a:p>
        </p:txBody>
      </p:sp>
    </p:spTree>
    <p:extLst>
      <p:ext uri="{BB962C8B-B14F-4D97-AF65-F5344CB8AC3E}">
        <p14:creationId xmlns:p14="http://schemas.microsoft.com/office/powerpoint/2010/main" val="2317884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Allows fearless experimentation without worrying about breaking your code</a:t>
            </a:r>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35</a:t>
            </a:fld>
            <a:endParaRPr lang="en-CA"/>
          </a:p>
        </p:txBody>
      </p:sp>
    </p:spTree>
    <p:extLst>
      <p:ext uri="{BB962C8B-B14F-4D97-AF65-F5344CB8AC3E}">
        <p14:creationId xmlns:p14="http://schemas.microsoft.com/office/powerpoint/2010/main" val="3067453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Efforts</a:t>
            </a:r>
            <a:r>
              <a:rPr lang="en-US" baseline="0" dirty="0"/>
              <a:t> and leadership from the OCIO and the </a:t>
            </a:r>
            <a:r>
              <a:rPr lang="en-US" baseline="0" dirty="0" err="1"/>
              <a:t>BCDevExchange</a:t>
            </a:r>
            <a:r>
              <a:rPr lang="en-US" baseline="0" dirty="0"/>
              <a:t> team resulted in a </a:t>
            </a:r>
            <a:r>
              <a:rPr lang="en-US" baseline="0" dirty="0" err="1"/>
              <a:t>BCGov</a:t>
            </a:r>
            <a:r>
              <a:rPr lang="en-US" baseline="0" dirty="0"/>
              <a:t> Org in GitHub, established in early 2014.</a:t>
            </a:r>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36</a:t>
            </a:fld>
            <a:endParaRPr lang="en-CA"/>
          </a:p>
        </p:txBody>
      </p:sp>
    </p:spTree>
    <p:extLst>
      <p:ext uri="{BB962C8B-B14F-4D97-AF65-F5344CB8AC3E}">
        <p14:creationId xmlns:p14="http://schemas.microsoft.com/office/powerpoint/2010/main" val="4065074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(SLH)</a:t>
            </a:r>
          </a:p>
        </p:txBody>
      </p:sp>
      <p:sp>
        <p:nvSpPr>
          <p:cNvPr id="4" name="Slide Number Placeholder 3"/>
          <p:cNvSpPr>
            <a:spLocks noGrp="1"/>
          </p:cNvSpPr>
          <p:nvPr>
            <p:ph type="sldNum" sz="quarter" idx="10"/>
          </p:nvPr>
        </p:nvSpPr>
        <p:spPr/>
        <p:txBody>
          <a:bodyPr/>
          <a:lstStyle/>
          <a:p>
            <a:fld id="{4BAC2DA9-ADAE-48F1-A337-E5301139806D}" type="slidenum">
              <a:rPr lang="en-CA" smtClean="0"/>
              <a:t>37</a:t>
            </a:fld>
            <a:endParaRPr lang="en-CA"/>
          </a:p>
        </p:txBody>
      </p:sp>
    </p:spTree>
    <p:extLst>
      <p:ext uri="{BB962C8B-B14F-4D97-AF65-F5344CB8AC3E}">
        <p14:creationId xmlns:p14="http://schemas.microsoft.com/office/powerpoint/2010/main" val="3497563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(SLH)</a:t>
            </a:r>
          </a:p>
          <a:p>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38</a:t>
            </a:fld>
            <a:endParaRPr lang="en-CA"/>
          </a:p>
        </p:txBody>
      </p:sp>
    </p:spTree>
    <p:extLst>
      <p:ext uri="{BB962C8B-B14F-4D97-AF65-F5344CB8AC3E}">
        <p14:creationId xmlns:p14="http://schemas.microsoft.com/office/powerpoint/2010/main" val="4164942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(SLH)</a:t>
            </a:r>
            <a:endParaRPr lang="en-US" dirty="0"/>
          </a:p>
          <a:p>
            <a:endParaRPr lang="en-US" dirty="0"/>
          </a:p>
          <a:p>
            <a:r>
              <a:rPr lang="en-US" dirty="0"/>
              <a:t>Can my code go</a:t>
            </a:r>
            <a:r>
              <a:rPr lang="en-US" baseline="0" dirty="0"/>
              <a:t> into GitHub? Things to consider -- why we have a checklist.</a:t>
            </a:r>
            <a:endParaRPr lang="en-US" dirty="0"/>
          </a:p>
          <a:p>
            <a:endParaRPr lang="en-US" dirty="0"/>
          </a:p>
          <a:p>
            <a:r>
              <a:rPr lang="en-US" dirty="0"/>
              <a:t>Less</a:t>
            </a:r>
            <a:r>
              <a:rPr lang="en-US" baseline="0" dirty="0"/>
              <a:t> steps</a:t>
            </a:r>
            <a:r>
              <a:rPr lang="en-US" dirty="0"/>
              <a:t> to start new, but fine to publish</a:t>
            </a:r>
            <a:r>
              <a:rPr lang="en-US" baseline="0" dirty="0"/>
              <a:t> too.</a:t>
            </a:r>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39</a:t>
            </a:fld>
            <a:endParaRPr lang="en-CA"/>
          </a:p>
        </p:txBody>
      </p:sp>
    </p:spTree>
    <p:extLst>
      <p:ext uri="{BB962C8B-B14F-4D97-AF65-F5344CB8AC3E}">
        <p14:creationId xmlns:p14="http://schemas.microsoft.com/office/powerpoint/2010/main" val="84821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(SLH)</a:t>
            </a:r>
          </a:p>
          <a:p>
            <a:endParaRPr lang="en-CA" dirty="0"/>
          </a:p>
          <a:p>
            <a:r>
              <a:rPr lang="en-CA" dirty="0"/>
              <a:t>3 Mandatory files:</a:t>
            </a:r>
          </a:p>
          <a:p>
            <a:r>
              <a:rPr lang="en-CA" dirty="0"/>
              <a:t>LICENSE</a:t>
            </a:r>
          </a:p>
          <a:p>
            <a:r>
              <a:rPr lang="en-CA" dirty="0"/>
              <a:t>README</a:t>
            </a:r>
            <a:r>
              <a:rPr lang="en-CA" baseline="0" dirty="0"/>
              <a:t> – what is in this project</a:t>
            </a:r>
            <a:endParaRPr lang="en-CA" dirty="0"/>
          </a:p>
          <a:p>
            <a:r>
              <a:rPr lang="en-CA" dirty="0"/>
              <a:t>Contributing</a:t>
            </a:r>
            <a:r>
              <a:rPr lang="en-CA" baseline="0" dirty="0"/>
              <a:t> – encourage g</a:t>
            </a:r>
            <a:r>
              <a:rPr lang="en-CA" dirty="0"/>
              <a:t>overnment employees, public and members of the private sector are encouraged to contribute to the repository and how to do that</a:t>
            </a:r>
          </a:p>
          <a:p>
            <a:endParaRPr lang="en-CA" dirty="0"/>
          </a:p>
          <a:p>
            <a:endParaRPr lang="en-CA" dirty="0"/>
          </a:p>
          <a:p>
            <a:r>
              <a:rPr lang="en-CA" dirty="0"/>
              <a:t>To foster a kind, inclusive, cooperative, and harassment-free open source </a:t>
            </a:r>
            <a:r>
              <a:rPr lang="en-CA" dirty="0" err="1"/>
              <a:t>BCGov</a:t>
            </a:r>
            <a:r>
              <a:rPr lang="en-CA" dirty="0"/>
              <a:t> community</a:t>
            </a:r>
            <a:r>
              <a:rPr lang="en-CA" baseline="0" dirty="0"/>
              <a:t> -&gt; </a:t>
            </a:r>
            <a:r>
              <a:rPr lang="en-CA" dirty="0"/>
              <a:t>Optional Code-of-Conduct. </a:t>
            </a:r>
          </a:p>
          <a:p>
            <a:endParaRPr lang="en-CA" dirty="0"/>
          </a:p>
          <a:p>
            <a:r>
              <a:rPr lang="en-CA" dirty="0"/>
              <a:t>Open Source</a:t>
            </a:r>
            <a:r>
              <a:rPr lang="en-CA" baseline="0" dirty="0"/>
              <a:t> space in general has had its struggles with conduct and one approach to improving  this is establishing clear code of conduct for open source projects. Most often this is a statement around</a:t>
            </a:r>
            <a:r>
              <a:rPr lang="en-CA" dirty="0"/>
              <a:t> fostering an open,</a:t>
            </a:r>
            <a:r>
              <a:rPr lang="en-CA" baseline="0" dirty="0"/>
              <a:t> safe, </a:t>
            </a:r>
            <a:r>
              <a:rPr lang="en-CA" dirty="0"/>
              <a:t>welcoming,</a:t>
            </a:r>
            <a:r>
              <a:rPr lang="en-CA" baseline="0" dirty="0"/>
              <a:t> and respectful inclusive </a:t>
            </a:r>
            <a:r>
              <a:rPr lang="en-CA" dirty="0"/>
              <a:t>community for all.</a:t>
            </a:r>
          </a:p>
        </p:txBody>
      </p:sp>
      <p:sp>
        <p:nvSpPr>
          <p:cNvPr id="4" name="Slide Number Placeholder 3"/>
          <p:cNvSpPr>
            <a:spLocks noGrp="1"/>
          </p:cNvSpPr>
          <p:nvPr>
            <p:ph type="sldNum" sz="quarter" idx="10"/>
          </p:nvPr>
        </p:nvSpPr>
        <p:spPr/>
        <p:txBody>
          <a:bodyPr/>
          <a:lstStyle/>
          <a:p>
            <a:fld id="{4BAC2DA9-ADAE-48F1-A337-E5301139806D}" type="slidenum">
              <a:rPr lang="en-CA" smtClean="0"/>
              <a:t>40</a:t>
            </a:fld>
            <a:endParaRPr lang="en-CA"/>
          </a:p>
        </p:txBody>
      </p:sp>
    </p:spTree>
    <p:extLst>
      <p:ext uri="{BB962C8B-B14F-4D97-AF65-F5344CB8AC3E}">
        <p14:creationId xmlns:p14="http://schemas.microsoft.com/office/powerpoint/2010/main" val="293834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Include talk about how teaching virtual is hard – never taught this one before virtually (have taught variants before) – stick with us! </a:t>
            </a:r>
            <a:endParaRPr lang="en-US" dirty="0"/>
          </a:p>
        </p:txBody>
      </p:sp>
      <p:sp>
        <p:nvSpPr>
          <p:cNvPr id="4" name="Slide Number Placeholder 3"/>
          <p:cNvSpPr>
            <a:spLocks noGrp="1"/>
          </p:cNvSpPr>
          <p:nvPr>
            <p:ph type="sldNum" sz="quarter" idx="5"/>
          </p:nvPr>
        </p:nvSpPr>
        <p:spPr/>
        <p:txBody>
          <a:bodyPr/>
          <a:lstStyle/>
          <a:p>
            <a:fld id="{1D476C94-6C48-4CA4-B636-9599138D3C91}" type="slidenum">
              <a:rPr lang="en-US" smtClean="0"/>
              <a:t>4</a:t>
            </a:fld>
            <a:endParaRPr lang="en-US"/>
          </a:p>
        </p:txBody>
      </p:sp>
    </p:spTree>
    <p:extLst>
      <p:ext uri="{BB962C8B-B14F-4D97-AF65-F5344CB8AC3E}">
        <p14:creationId xmlns:p14="http://schemas.microsoft.com/office/powerpoint/2010/main" val="3996687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(SLH)</a:t>
            </a:r>
          </a:p>
          <a:p>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41</a:t>
            </a:fld>
            <a:endParaRPr lang="en-CA"/>
          </a:p>
        </p:txBody>
      </p:sp>
    </p:spTree>
    <p:extLst>
      <p:ext uri="{BB962C8B-B14F-4D97-AF65-F5344CB8AC3E}">
        <p14:creationId xmlns:p14="http://schemas.microsoft.com/office/powerpoint/2010/main" val="1300275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(SLH)</a:t>
            </a:r>
          </a:p>
          <a:p>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42</a:t>
            </a:fld>
            <a:endParaRPr lang="en-CA"/>
          </a:p>
        </p:txBody>
      </p:sp>
    </p:spTree>
    <p:extLst>
      <p:ext uri="{BB962C8B-B14F-4D97-AF65-F5344CB8AC3E}">
        <p14:creationId xmlns:p14="http://schemas.microsoft.com/office/powerpoint/2010/main" val="2952143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(SLH)</a:t>
            </a:r>
          </a:p>
          <a:p>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43</a:t>
            </a:fld>
            <a:endParaRPr lang="en-CA"/>
          </a:p>
        </p:txBody>
      </p:sp>
    </p:spTree>
    <p:extLst>
      <p:ext uri="{BB962C8B-B14F-4D97-AF65-F5344CB8AC3E}">
        <p14:creationId xmlns:p14="http://schemas.microsoft.com/office/powerpoint/2010/main" val="594989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(SLH)</a:t>
            </a:r>
          </a:p>
          <a:p>
            <a:endParaRPr lang="en-US" dirty="0"/>
          </a:p>
          <a:p>
            <a:endParaRPr lang="en-US" dirty="0"/>
          </a:p>
          <a:p>
            <a:r>
              <a:rPr lang="en-US" dirty="0"/>
              <a:t>Most of the</a:t>
            </a:r>
            <a:r>
              <a:rPr lang="en-US" baseline="0" dirty="0"/>
              <a:t> content in this talk is summarized in a new “Working in </a:t>
            </a:r>
            <a:r>
              <a:rPr lang="en-US" baseline="0" dirty="0" err="1"/>
              <a:t>BCGov</a:t>
            </a:r>
            <a:r>
              <a:rPr lang="en-US" baseline="0" dirty="0"/>
              <a:t> GitHub” </a:t>
            </a:r>
            <a:r>
              <a:rPr lang="en-US" baseline="0" dirty="0" err="1"/>
              <a:t>cheatsheet</a:t>
            </a:r>
            <a:endParaRPr lang="en-US" baseline="0" dirty="0"/>
          </a:p>
          <a:p>
            <a:endParaRPr lang="en-US" baseline="0" dirty="0"/>
          </a:p>
          <a:p>
            <a:r>
              <a:rPr lang="en-US" baseline="0" dirty="0"/>
              <a:t>Includes a list of learning resources for </a:t>
            </a:r>
            <a:r>
              <a:rPr lang="en-US" baseline="0" dirty="0" err="1"/>
              <a:t>Git</a:t>
            </a:r>
            <a:r>
              <a:rPr lang="en-US" baseline="0" dirty="0"/>
              <a:t> &amp; GitHub</a:t>
            </a:r>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44</a:t>
            </a:fld>
            <a:endParaRPr lang="en-CA"/>
          </a:p>
        </p:txBody>
      </p:sp>
    </p:spTree>
    <p:extLst>
      <p:ext uri="{BB962C8B-B14F-4D97-AF65-F5344CB8AC3E}">
        <p14:creationId xmlns:p14="http://schemas.microsoft.com/office/powerpoint/2010/main" val="1511394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command line is not your happy place</a:t>
            </a:r>
          </a:p>
          <a:p>
            <a:endParaRPr lang="en-US" dirty="0"/>
          </a:p>
          <a:p>
            <a:r>
              <a:rPr lang="en-US" dirty="0"/>
              <a:t>https://</a:t>
            </a:r>
            <a:r>
              <a:rPr lang="en-US" dirty="0" err="1"/>
              <a:t>gidgid.medium.com</a:t>
            </a:r>
            <a:r>
              <a:rPr lang="en-US" dirty="0"/>
              <a:t>/why-you-should-use-git-from-the-command-line-7054150e7eb</a:t>
            </a:r>
          </a:p>
        </p:txBody>
      </p:sp>
      <p:sp>
        <p:nvSpPr>
          <p:cNvPr id="4" name="Slide Number Placeholder 3"/>
          <p:cNvSpPr>
            <a:spLocks noGrp="1"/>
          </p:cNvSpPr>
          <p:nvPr>
            <p:ph type="sldNum" sz="quarter" idx="5"/>
          </p:nvPr>
        </p:nvSpPr>
        <p:spPr/>
        <p:txBody>
          <a:bodyPr/>
          <a:lstStyle/>
          <a:p>
            <a:fld id="{1D476C94-6C48-4CA4-B636-9599138D3C91}" type="slidenum">
              <a:rPr lang="en-US" smtClean="0"/>
              <a:t>45</a:t>
            </a:fld>
            <a:endParaRPr lang="en-US"/>
          </a:p>
        </p:txBody>
      </p:sp>
    </p:spTree>
    <p:extLst>
      <p:ext uri="{BB962C8B-B14F-4D97-AF65-F5344CB8AC3E}">
        <p14:creationId xmlns:p14="http://schemas.microsoft.com/office/powerpoint/2010/main" val="1728538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476C94-6C48-4CA4-B636-9599138D3C91}" type="slidenum">
              <a:rPr lang="en-US" smtClean="0"/>
              <a:t>46</a:t>
            </a:fld>
            <a:endParaRPr lang="en-US"/>
          </a:p>
        </p:txBody>
      </p:sp>
    </p:spTree>
    <p:extLst>
      <p:ext uri="{BB962C8B-B14F-4D97-AF65-F5344CB8AC3E}">
        <p14:creationId xmlns:p14="http://schemas.microsoft.com/office/powerpoint/2010/main" val="1563295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476C94-6C48-4CA4-B636-9599138D3C91}" type="slidenum">
              <a:rPr lang="en-US" smtClean="0"/>
              <a:t>47</a:t>
            </a:fld>
            <a:endParaRPr lang="en-US"/>
          </a:p>
        </p:txBody>
      </p:sp>
    </p:spTree>
    <p:extLst>
      <p:ext uri="{BB962C8B-B14F-4D97-AF65-F5344CB8AC3E}">
        <p14:creationId xmlns:p14="http://schemas.microsoft.com/office/powerpoint/2010/main" val="267249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476C94-6C48-4CA4-B636-9599138D3C91}" type="slidenum">
              <a:rPr lang="en-US" smtClean="0"/>
              <a:t>48</a:t>
            </a:fld>
            <a:endParaRPr lang="en-US"/>
          </a:p>
        </p:txBody>
      </p:sp>
    </p:spTree>
    <p:extLst>
      <p:ext uri="{BB962C8B-B14F-4D97-AF65-F5344CB8AC3E}">
        <p14:creationId xmlns:p14="http://schemas.microsoft.com/office/powerpoint/2010/main" val="1643146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476C94-6C48-4CA4-B636-9599138D3C91}" type="slidenum">
              <a:rPr lang="en-US" smtClean="0"/>
              <a:t>49</a:t>
            </a:fld>
            <a:endParaRPr lang="en-US"/>
          </a:p>
        </p:txBody>
      </p:sp>
    </p:spTree>
    <p:extLst>
      <p:ext uri="{BB962C8B-B14F-4D97-AF65-F5344CB8AC3E}">
        <p14:creationId xmlns:p14="http://schemas.microsoft.com/office/powerpoint/2010/main" val="427368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code along, you need software </a:t>
            </a:r>
            <a:r>
              <a:rPr lang="en-US"/>
              <a:t>and account set up.</a:t>
            </a:r>
            <a:endParaRPr lang="en-US" dirty="0"/>
          </a:p>
        </p:txBody>
      </p:sp>
      <p:sp>
        <p:nvSpPr>
          <p:cNvPr id="4" name="Slide Number Placeholder 3"/>
          <p:cNvSpPr>
            <a:spLocks noGrp="1"/>
          </p:cNvSpPr>
          <p:nvPr>
            <p:ph type="sldNum" sz="quarter" idx="5"/>
          </p:nvPr>
        </p:nvSpPr>
        <p:spPr/>
        <p:txBody>
          <a:bodyPr/>
          <a:lstStyle/>
          <a:p>
            <a:fld id="{1D476C94-6C48-4CA4-B636-9599138D3C91}" type="slidenum">
              <a:rPr lang="en-US" smtClean="0"/>
              <a:t>5</a:t>
            </a:fld>
            <a:endParaRPr lang="en-US"/>
          </a:p>
        </p:txBody>
      </p:sp>
    </p:spTree>
    <p:extLst>
      <p:ext uri="{BB962C8B-B14F-4D97-AF65-F5344CB8AC3E}">
        <p14:creationId xmlns:p14="http://schemas.microsoft.com/office/powerpoint/2010/main" val="4204653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We’ve all been in this situation before: it seems ridiculous to have multiple nearly-identical versions of the same document – either by yourself or</a:t>
            </a:r>
            <a:r>
              <a:rPr lang="en-US" baseline="0" dirty="0"/>
              <a:t> spread around among colleagues.</a:t>
            </a:r>
          </a:p>
          <a:p>
            <a:pPr defTabSz="931774">
              <a:defRPr/>
            </a:pPr>
            <a:r>
              <a:rPr lang="en-US" baseline="0" dirty="0"/>
              <a:t>It’s difficult to tell the difference between files, and what was changed when, by whom, and why?</a:t>
            </a:r>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6</a:t>
            </a:fld>
            <a:endParaRPr lang="en-CA"/>
          </a:p>
        </p:txBody>
      </p:sp>
    </p:spTree>
    <p:extLst>
      <p:ext uri="{BB962C8B-B14F-4D97-AF65-F5344CB8AC3E}">
        <p14:creationId xmlns:p14="http://schemas.microsoft.com/office/powerpoint/2010/main" val="191576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Same and maybe worse with code?</a:t>
            </a:r>
            <a:endParaRPr lang="en-CA" dirty="0"/>
          </a:p>
        </p:txBody>
      </p:sp>
      <p:sp>
        <p:nvSpPr>
          <p:cNvPr id="4" name="Slide Number Placeholder 3"/>
          <p:cNvSpPr>
            <a:spLocks noGrp="1"/>
          </p:cNvSpPr>
          <p:nvPr>
            <p:ph type="sldNum" sz="quarter" idx="10"/>
          </p:nvPr>
        </p:nvSpPr>
        <p:spPr/>
        <p:txBody>
          <a:bodyPr/>
          <a:lstStyle/>
          <a:p>
            <a:fld id="{4BAC2DA9-ADAE-48F1-A337-E5301139806D}" type="slidenum">
              <a:rPr lang="en-CA" smtClean="0"/>
              <a:t>7</a:t>
            </a:fld>
            <a:endParaRPr lang="en-CA"/>
          </a:p>
        </p:txBody>
      </p:sp>
    </p:spTree>
    <p:extLst>
      <p:ext uri="{BB962C8B-B14F-4D97-AF65-F5344CB8AC3E}">
        <p14:creationId xmlns:p14="http://schemas.microsoft.com/office/powerpoint/2010/main" val="381699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476C94-6C48-4CA4-B636-9599138D3C91}" type="slidenum">
              <a:rPr lang="en-US" smtClean="0"/>
              <a:t>8</a:t>
            </a:fld>
            <a:endParaRPr lang="en-US"/>
          </a:p>
        </p:txBody>
      </p:sp>
    </p:spTree>
    <p:extLst>
      <p:ext uri="{BB962C8B-B14F-4D97-AF65-F5344CB8AC3E}">
        <p14:creationId xmlns:p14="http://schemas.microsoft.com/office/powerpoint/2010/main" val="229058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these tools? </a:t>
            </a:r>
          </a:p>
          <a:p>
            <a:endParaRPr lang="en-CA" dirty="0"/>
          </a:p>
          <a:p>
            <a:r>
              <a:rPr lang="en-CA" b="0" i="0" u="none" strike="noStrike" dirty="0">
                <a:solidFill>
                  <a:srgbClr val="0D0D0D"/>
                </a:solidFill>
                <a:effectLst/>
                <a:highlight>
                  <a:srgbClr val="FFFFFF"/>
                </a:highlight>
                <a:latin typeface="Söhne"/>
              </a:rPr>
              <a:t>Git is one of the most widely used version control tools in the field of data science (and software development)</a:t>
            </a:r>
          </a:p>
          <a:p>
            <a:endParaRPr lang="en-CA" b="0" i="0" u="none" strike="noStrike" dirty="0">
              <a:solidFill>
                <a:srgbClr val="0D0D0D"/>
              </a:solidFill>
              <a:effectLst/>
              <a:highlight>
                <a:srgbClr val="FFFFFF"/>
              </a:highlight>
              <a:latin typeface="Söhne"/>
            </a:endParaRPr>
          </a:p>
          <a:p>
            <a:r>
              <a:rPr lang="en-CA" b="0" i="0" u="none" strike="noStrike" dirty="0">
                <a:solidFill>
                  <a:srgbClr val="0D0D0D"/>
                </a:solidFill>
                <a:effectLst/>
                <a:highlight>
                  <a:srgbClr val="FFFFFF"/>
                </a:highlight>
                <a:latin typeface="Söhne"/>
              </a:rPr>
              <a:t>Git's integration with code hosting platforms like GitHub provides robust collaboration features, including pull requests, issue tracking, and continuous integration/continuous deployment (CI/CD) pipelines.</a:t>
            </a:r>
          </a:p>
          <a:p>
            <a:endParaRPr lang="en-CA" dirty="0"/>
          </a:p>
          <a:p>
            <a:r>
              <a:rPr lang="en-CA" dirty="0"/>
              <a:t>2014 Exchange Lab created </a:t>
            </a:r>
            <a:r>
              <a:rPr lang="en-CA" dirty="0" err="1"/>
              <a:t>bcgov</a:t>
            </a:r>
            <a:r>
              <a:rPr lang="en-CA" dirty="0"/>
              <a:t> GitHub</a:t>
            </a:r>
          </a:p>
        </p:txBody>
      </p:sp>
      <p:sp>
        <p:nvSpPr>
          <p:cNvPr id="4" name="Slide Number Placeholder 3"/>
          <p:cNvSpPr>
            <a:spLocks noGrp="1"/>
          </p:cNvSpPr>
          <p:nvPr>
            <p:ph type="sldNum" sz="quarter" idx="10"/>
          </p:nvPr>
        </p:nvSpPr>
        <p:spPr/>
        <p:txBody>
          <a:bodyPr/>
          <a:lstStyle/>
          <a:p>
            <a:fld id="{4BAC2DA9-ADAE-48F1-A337-E5301139806D}" type="slidenum">
              <a:rPr lang="en-CA" smtClean="0"/>
              <a:t>9</a:t>
            </a:fld>
            <a:endParaRPr lang="en-CA"/>
          </a:p>
        </p:txBody>
      </p:sp>
    </p:spTree>
    <p:extLst>
      <p:ext uri="{BB962C8B-B14F-4D97-AF65-F5344CB8AC3E}">
        <p14:creationId xmlns:p14="http://schemas.microsoft.com/office/powerpoint/2010/main" val="3841947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never heard of these tools, that is OK.</a:t>
            </a:r>
          </a:p>
        </p:txBody>
      </p:sp>
      <p:sp>
        <p:nvSpPr>
          <p:cNvPr id="4" name="Slide Number Placeholder 3"/>
          <p:cNvSpPr>
            <a:spLocks noGrp="1"/>
          </p:cNvSpPr>
          <p:nvPr>
            <p:ph type="sldNum" sz="quarter" idx="10"/>
          </p:nvPr>
        </p:nvSpPr>
        <p:spPr/>
        <p:txBody>
          <a:bodyPr/>
          <a:lstStyle/>
          <a:p>
            <a:fld id="{6D823A88-0DDC-4AC3-BA80-E3769D5D1413}" type="slidenum">
              <a:rPr lang="en-CA" smtClean="0"/>
              <a:pPr/>
              <a:t>10</a:t>
            </a:fld>
            <a:endParaRPr lang="en-CA"/>
          </a:p>
        </p:txBody>
      </p:sp>
    </p:spTree>
    <p:extLst>
      <p:ext uri="{BB962C8B-B14F-4D97-AF65-F5344CB8AC3E}">
        <p14:creationId xmlns:p14="http://schemas.microsoft.com/office/powerpoint/2010/main" val="85229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DDE0-7158-CED3-660D-90DB88DA35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D1EB7-63CD-38CF-80F5-7F30F0A666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7EECE1-0636-8A59-52A0-5EBD0EB67CE6}"/>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5" name="Footer Placeholder 4">
            <a:extLst>
              <a:ext uri="{FF2B5EF4-FFF2-40B4-BE49-F238E27FC236}">
                <a16:creationId xmlns:a16="http://schemas.microsoft.com/office/drawing/2014/main" id="{824382EF-1230-1647-6AE1-4D0739E12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42D97-B8BF-BE72-587E-C0AB0A1DD98B}"/>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230041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B6F8-22B1-B667-3155-9D27CCFCA6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A9C90E-CE73-CBF2-B555-AD524C3A77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B4B95-C629-5ED1-E55F-5CA02F837172}"/>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5" name="Footer Placeholder 4">
            <a:extLst>
              <a:ext uri="{FF2B5EF4-FFF2-40B4-BE49-F238E27FC236}">
                <a16:creationId xmlns:a16="http://schemas.microsoft.com/office/drawing/2014/main" id="{7866EC6A-1247-28F7-7C8D-DD9200EAE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461B8-BDA5-DDA7-ADD3-8B64684FE9C3}"/>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418042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A8DE9C-6889-B7F4-0BC4-7621E1F7F5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FEB333-D90A-51B2-5FEC-509DE17614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E8A29-04F6-0D8F-9B7D-5046096B0458}"/>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5" name="Footer Placeholder 4">
            <a:extLst>
              <a:ext uri="{FF2B5EF4-FFF2-40B4-BE49-F238E27FC236}">
                <a16:creationId xmlns:a16="http://schemas.microsoft.com/office/drawing/2014/main" id="{9D99B9E9-18EC-3713-A538-E66B1F76D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008C8-F595-2A35-4015-391D013ED839}"/>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104866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7059-0315-B493-D78B-E58C1E5BC9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EC897-0164-2681-D3EF-D160AF2D4F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C4D1F-1BA9-C6E4-2801-43C8F22C88C9}"/>
              </a:ext>
            </a:extLst>
          </p:cNvPr>
          <p:cNvSpPr>
            <a:spLocks noGrp="1"/>
          </p:cNvSpPr>
          <p:nvPr>
            <p:ph type="dt" sz="half" idx="10"/>
          </p:nvPr>
        </p:nvSpPr>
        <p:spPr/>
        <p:txBody>
          <a:bodyPr/>
          <a:lstStyle/>
          <a:p>
            <a:fld id="{CDEFBF20-B739-412C-A584-7EA3CC72317E}" type="datetimeFigureOut">
              <a:rPr lang="en-US" smtClean="0"/>
              <a:t>5/23/2024</a:t>
            </a:fld>
            <a:endParaRPr lang="en-US"/>
          </a:p>
        </p:txBody>
      </p:sp>
      <p:sp>
        <p:nvSpPr>
          <p:cNvPr id="5" name="Footer Placeholder 4">
            <a:extLst>
              <a:ext uri="{FF2B5EF4-FFF2-40B4-BE49-F238E27FC236}">
                <a16:creationId xmlns:a16="http://schemas.microsoft.com/office/drawing/2014/main" id="{AD63D465-26C2-BF97-EA59-C97949C8C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6CE66-824A-D514-9E7F-CCF94EEE497B}"/>
              </a:ext>
            </a:extLst>
          </p:cNvPr>
          <p:cNvSpPr>
            <a:spLocks noGrp="1"/>
          </p:cNvSpPr>
          <p:nvPr>
            <p:ph type="sldNum" sz="quarter" idx="12"/>
          </p:nvPr>
        </p:nvSpPr>
        <p:spPr/>
        <p:txBody>
          <a:bodyPr/>
          <a:lstStyle/>
          <a:p>
            <a:fld id="{CD6CEE6B-47CF-4518-96AD-060E9391BA25}" type="slidenum">
              <a:rPr lang="en-US" smtClean="0"/>
              <a:t>‹#›</a:t>
            </a:fld>
            <a:endParaRPr lang="en-US"/>
          </a:p>
        </p:txBody>
      </p:sp>
    </p:spTree>
    <p:extLst>
      <p:ext uri="{BB962C8B-B14F-4D97-AF65-F5344CB8AC3E}">
        <p14:creationId xmlns:p14="http://schemas.microsoft.com/office/powerpoint/2010/main" val="259559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BAE4-4C5F-C8BC-974B-7DED87189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DDA81-5474-36FD-F8FA-F0C2777588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5F5D8-9B64-88BF-1A95-C99322D1C14B}"/>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5" name="Footer Placeholder 4">
            <a:extLst>
              <a:ext uri="{FF2B5EF4-FFF2-40B4-BE49-F238E27FC236}">
                <a16:creationId xmlns:a16="http://schemas.microsoft.com/office/drawing/2014/main" id="{757DE111-73B3-F5F0-F056-19186B4BF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CCC7A-BB9B-2C43-6B1C-3DDD25589C35}"/>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335436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97A7-CB6E-1E69-CB5A-6517C3F64F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A4DCF3-2E74-5FC8-A048-20AB7DF258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67C18-A294-3218-421E-D5816C74C581}"/>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5" name="Footer Placeholder 4">
            <a:extLst>
              <a:ext uri="{FF2B5EF4-FFF2-40B4-BE49-F238E27FC236}">
                <a16:creationId xmlns:a16="http://schemas.microsoft.com/office/drawing/2014/main" id="{447E2A2C-0BC4-51E9-94E1-DB7BD8CDF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0E4B1-74D3-5A89-8993-0C56F5C7A6B1}"/>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11356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F62D-5269-3FCD-DAE8-3BF2D1F443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DC0D3-2440-DE85-47AC-2533714F3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A951EA-AD6E-DDF1-0E90-0A625EFB09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37C799-30F8-17FF-9EBC-56D7FE7D5E98}"/>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6" name="Footer Placeholder 5">
            <a:extLst>
              <a:ext uri="{FF2B5EF4-FFF2-40B4-BE49-F238E27FC236}">
                <a16:creationId xmlns:a16="http://schemas.microsoft.com/office/drawing/2014/main" id="{5CE1E86C-D8E1-40EE-72D3-77BFDE2AF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ED60A-EAA7-E999-3CF7-B3D8CB43AA84}"/>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206744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4E5C-1377-92D2-3F2F-DC1E90E34E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5EB3A-11CA-96FB-7493-244C02C5F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5B056-2B89-B3D3-C236-8A1434529B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B15DA5-25AE-0CF7-A21A-DD02103D6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E9B64C-E2BA-8007-5DA5-9DC2BBD4CE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92668C-B3D4-99FA-E4D0-439AD8BE542F}"/>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8" name="Footer Placeholder 7">
            <a:extLst>
              <a:ext uri="{FF2B5EF4-FFF2-40B4-BE49-F238E27FC236}">
                <a16:creationId xmlns:a16="http://schemas.microsoft.com/office/drawing/2014/main" id="{27782437-9D1A-3754-1441-E8037B8B83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5FE5AF-8051-0DC0-E87B-3E20D2B29AA1}"/>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310999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2619-F287-8C56-B890-5EEE6118F8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D9475-1190-261D-DA5F-6A08F6BA817E}"/>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4" name="Footer Placeholder 3">
            <a:extLst>
              <a:ext uri="{FF2B5EF4-FFF2-40B4-BE49-F238E27FC236}">
                <a16:creationId xmlns:a16="http://schemas.microsoft.com/office/drawing/2014/main" id="{969F91F5-B9D1-BC40-B152-6C1D76941A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B1096-2607-D79E-EAAD-2D1B392C55DD}"/>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169058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DE5D7-9E50-3DBA-7059-2F2DFEDB793C}"/>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3" name="Footer Placeholder 2">
            <a:extLst>
              <a:ext uri="{FF2B5EF4-FFF2-40B4-BE49-F238E27FC236}">
                <a16:creationId xmlns:a16="http://schemas.microsoft.com/office/drawing/2014/main" id="{D06B1443-D08C-9027-718C-0D606B01F7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768C1-91F5-9BC3-C4EE-BFC826EB938E}"/>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197029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9D23-1F59-768E-ADBD-CA9CA5507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B9689B-4970-E61B-2DF2-0A576AF01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042F9D-3A08-EAC3-5977-BDC87AB17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0EA531-0653-5B8E-E773-32BB1F10E971}"/>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6" name="Footer Placeholder 5">
            <a:extLst>
              <a:ext uri="{FF2B5EF4-FFF2-40B4-BE49-F238E27FC236}">
                <a16:creationId xmlns:a16="http://schemas.microsoft.com/office/drawing/2014/main" id="{E0C7402F-AAF6-C8BF-4131-D8122BA36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2B210-EC0E-333E-0B86-CBC1CAF08ADF}"/>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202273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9575-F639-5A6F-8836-EAABE75C8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6AA587-BB44-5F83-DAE7-4A5828336C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C8DCA7-BCDB-3540-9E09-B4CB6BE41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11B98-4DA9-125D-4C70-EA31641DF279}"/>
              </a:ext>
            </a:extLst>
          </p:cNvPr>
          <p:cNvSpPr>
            <a:spLocks noGrp="1"/>
          </p:cNvSpPr>
          <p:nvPr>
            <p:ph type="dt" sz="half" idx="10"/>
          </p:nvPr>
        </p:nvSpPr>
        <p:spPr/>
        <p:txBody>
          <a:bodyPr/>
          <a:lstStyle/>
          <a:p>
            <a:fld id="{6B7BBC09-6D3C-4D69-B799-4AFEAC04D041}" type="datetimeFigureOut">
              <a:rPr lang="en-US" smtClean="0"/>
              <a:t>5/23/2024</a:t>
            </a:fld>
            <a:endParaRPr lang="en-US"/>
          </a:p>
        </p:txBody>
      </p:sp>
      <p:sp>
        <p:nvSpPr>
          <p:cNvPr id="6" name="Footer Placeholder 5">
            <a:extLst>
              <a:ext uri="{FF2B5EF4-FFF2-40B4-BE49-F238E27FC236}">
                <a16:creationId xmlns:a16="http://schemas.microsoft.com/office/drawing/2014/main" id="{E0FC5767-1500-2CBE-B5F1-875B70401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F2014-4D42-9E05-A0E5-9A426195E596}"/>
              </a:ext>
            </a:extLst>
          </p:cNvPr>
          <p:cNvSpPr>
            <a:spLocks noGrp="1"/>
          </p:cNvSpPr>
          <p:nvPr>
            <p:ph type="sldNum" sz="quarter" idx="12"/>
          </p:nvPr>
        </p:nvSpPr>
        <p:spPr/>
        <p:txBody>
          <a:bodyPr/>
          <a:lstStyle/>
          <a:p>
            <a:fld id="{72AD65CB-EDF5-4D58-88A6-06CB089E8701}" type="slidenum">
              <a:rPr lang="en-US" smtClean="0"/>
              <a:t>‹#›</a:t>
            </a:fld>
            <a:endParaRPr lang="en-US"/>
          </a:p>
        </p:txBody>
      </p:sp>
    </p:spTree>
    <p:extLst>
      <p:ext uri="{BB962C8B-B14F-4D97-AF65-F5344CB8AC3E}">
        <p14:creationId xmlns:p14="http://schemas.microsoft.com/office/powerpoint/2010/main" val="225893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E6E27-1EF1-2106-D6B7-6B37FE192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2446C0-FCEF-BA75-618E-6D778FBFD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748F4-CD72-D34E-BF49-823B33E3A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7BBC09-6D3C-4D69-B799-4AFEAC04D041}" type="datetimeFigureOut">
              <a:rPr lang="en-US" smtClean="0"/>
              <a:t>5/23/2024</a:t>
            </a:fld>
            <a:endParaRPr lang="en-US"/>
          </a:p>
        </p:txBody>
      </p:sp>
      <p:sp>
        <p:nvSpPr>
          <p:cNvPr id="5" name="Footer Placeholder 4">
            <a:extLst>
              <a:ext uri="{FF2B5EF4-FFF2-40B4-BE49-F238E27FC236}">
                <a16:creationId xmlns:a16="http://schemas.microsoft.com/office/drawing/2014/main" id="{723B89AA-1825-048B-E8D8-8FDC3B316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84CB87-59D9-78F3-1FDC-46E71A948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AD65CB-EDF5-4D58-88A6-06CB089E8701}" type="slidenum">
              <a:rPr lang="en-US" smtClean="0"/>
              <a:t>‹#›</a:t>
            </a:fld>
            <a:endParaRPr lang="en-US"/>
          </a:p>
        </p:txBody>
      </p:sp>
    </p:spTree>
    <p:extLst>
      <p:ext uri="{BB962C8B-B14F-4D97-AF65-F5344CB8AC3E}">
        <p14:creationId xmlns:p14="http://schemas.microsoft.com/office/powerpoint/2010/main" val="389459339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4FEF5-E488-9E08-D4D1-A48688744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0D4581-14A9-EAC2-FEFF-AED08E708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AB73E-A852-6092-57ED-9EDC65815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EFBF20-B739-412C-A584-7EA3CC72317E}" type="datetimeFigureOut">
              <a:rPr lang="en-US" smtClean="0"/>
              <a:t>5/23/2024</a:t>
            </a:fld>
            <a:endParaRPr lang="en-US"/>
          </a:p>
        </p:txBody>
      </p:sp>
      <p:sp>
        <p:nvSpPr>
          <p:cNvPr id="5" name="Footer Placeholder 4">
            <a:extLst>
              <a:ext uri="{FF2B5EF4-FFF2-40B4-BE49-F238E27FC236}">
                <a16:creationId xmlns:a16="http://schemas.microsoft.com/office/drawing/2014/main" id="{60BA67B0-4EDD-86B1-535B-EB224FA4A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6C7BB73-B6FF-E9B4-6AFC-D24E97ECD9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6CEE6B-47CF-4518-96AD-060E9391BA25}" type="slidenum">
              <a:rPr lang="en-US" smtClean="0"/>
              <a:t>‹#›</a:t>
            </a:fld>
            <a:endParaRPr lang="en-US"/>
          </a:p>
        </p:txBody>
      </p:sp>
    </p:spTree>
    <p:extLst>
      <p:ext uri="{BB962C8B-B14F-4D97-AF65-F5344CB8AC3E}">
        <p14:creationId xmlns:p14="http://schemas.microsoft.com/office/powerpoint/2010/main" val="86161353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git-scm.com/abou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bcgov.github.io/ds-intro-to-git/"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xkcd.com/1597/" TargetMode="Externa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bcgov"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2.gov.bc.ca/gov/content/careers-myhr/about-the-bc-public-service/ethics-standards-of-conduct/standards-of-condu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hyperlink" Target="https://github.com/bcgov/demo-nlp" TargetMode="Externa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31.png"/><Relationship Id="rId4" Type="http://schemas.openxmlformats.org/officeDocument/2006/relationships/hyperlink" Target="https://github.com/bcgov/BC-Policy-Framework-For-GitHub/blob/master/BC-Gov-Org-HowTo/Cheatsheet.m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s://gidgid.medium.com/why-you-should-use-git-from-the-command-line-7054150e7eb" TargetMode="External"/><Relationship Id="rId4" Type="http://schemas.openxmlformats.org/officeDocument/2006/relationships/hyperlink" Target="https://giphy.com/gifs/cat-kitten-computer-3oKIPnAiaMCws8nOs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hyperlink" Target="https://bcgov.github.io/ds-intro-to-gi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hyperlink" Target="https://git-scm.com/download/wi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bcgov.github.io/ds-intro-to-git/pre-workshop/software-install.html" TargetMode="External"/><Relationship Id="rId5" Type="http://schemas.openxmlformats.org/officeDocument/2006/relationships/hyperlink" Target="https://bcgov.github.io/ds-intro-to-git/pre-workshop/software-install.html#create-your-github-account" TargetMode="External"/><Relationship Id="rId4" Type="http://schemas.openxmlformats.org/officeDocument/2006/relationships/hyperlink" Target="https://bcgov.github.io/ds-intro-to-git/pre-workshop/software-install.html#configure-g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hdcomics.com/comics.php?f=153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mmons.wikimedia.org/wiki/File:Programming_code.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cgov.github.io/ds-intro-to-g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13E9-0CF4-E424-EB50-FD1327794953}"/>
              </a:ext>
            </a:extLst>
          </p:cNvPr>
          <p:cNvSpPr>
            <a:spLocks noGrp="1"/>
          </p:cNvSpPr>
          <p:nvPr>
            <p:ph type="ctrTitle"/>
          </p:nvPr>
        </p:nvSpPr>
        <p:spPr/>
        <p:txBody>
          <a:bodyPr/>
          <a:lstStyle/>
          <a:p>
            <a:r>
              <a:rPr lang="en-CA" dirty="0"/>
              <a:t>Version Control using Git + GitHub</a:t>
            </a:r>
            <a:endParaRPr lang="en-US" dirty="0"/>
          </a:p>
        </p:txBody>
      </p:sp>
      <p:sp>
        <p:nvSpPr>
          <p:cNvPr id="3" name="Subtitle 2">
            <a:extLst>
              <a:ext uri="{FF2B5EF4-FFF2-40B4-BE49-F238E27FC236}">
                <a16:creationId xmlns:a16="http://schemas.microsoft.com/office/drawing/2014/main" id="{EFF9BB04-6F63-DF1B-B92B-DECE31D671F7}"/>
              </a:ext>
            </a:extLst>
          </p:cNvPr>
          <p:cNvSpPr>
            <a:spLocks noGrp="1"/>
          </p:cNvSpPr>
          <p:nvPr>
            <p:ph type="subTitle" idx="1"/>
          </p:nvPr>
        </p:nvSpPr>
        <p:spPr/>
        <p:txBody>
          <a:bodyPr/>
          <a:lstStyle/>
          <a:p>
            <a:r>
              <a:rPr lang="en-CA" dirty="0"/>
              <a:t>BC Stats Workshop</a:t>
            </a:r>
          </a:p>
          <a:p>
            <a:r>
              <a:rPr lang="en-CA" dirty="0"/>
              <a:t>May 23, 2024</a:t>
            </a:r>
            <a:endParaRPr lang="en-US" dirty="0"/>
          </a:p>
        </p:txBody>
      </p:sp>
    </p:spTree>
    <p:extLst>
      <p:ext uri="{BB962C8B-B14F-4D97-AF65-F5344CB8AC3E}">
        <p14:creationId xmlns:p14="http://schemas.microsoft.com/office/powerpoint/2010/main" val="104804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811" y="3771824"/>
            <a:ext cx="2760360" cy="276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64444" y="476672"/>
            <a:ext cx="11142133" cy="6063198"/>
          </a:xfrm>
          <a:prstGeom prst="rect">
            <a:avLst/>
          </a:prstGeom>
        </p:spPr>
        <p:txBody>
          <a:bodyPr wrap="square">
            <a:spAutoFit/>
          </a:bodyPr>
          <a:lstStyle/>
          <a:p>
            <a:pPr>
              <a:spcBef>
                <a:spcPts val="600"/>
              </a:spcBef>
              <a:spcAft>
                <a:spcPts val="1800"/>
              </a:spcAft>
              <a:defRPr/>
            </a:pPr>
            <a:r>
              <a:rPr lang="en-CA" sz="3600" i="1" dirty="0">
                <a:solidFill>
                  <a:schemeClr val="tx2">
                    <a:lumMod val="75000"/>
                  </a:schemeClr>
                </a:solidFill>
              </a:rPr>
              <a:t>Andy</a:t>
            </a:r>
            <a:r>
              <a:rPr lang="en-CA" sz="3600" dirty="0">
                <a:solidFill>
                  <a:schemeClr val="tx2">
                    <a:lumMod val="75000"/>
                  </a:schemeClr>
                </a:solidFill>
              </a:rPr>
              <a:t>: You know, we should really put our code on GitHub</a:t>
            </a:r>
          </a:p>
          <a:p>
            <a:pPr>
              <a:spcBef>
                <a:spcPts val="600"/>
              </a:spcBef>
              <a:spcAft>
                <a:spcPts val="1800"/>
              </a:spcAft>
              <a:defRPr/>
            </a:pPr>
            <a:r>
              <a:rPr lang="en-US" sz="3600" i="1" dirty="0">
                <a:solidFill>
                  <a:schemeClr val="tx2">
                    <a:lumMod val="75000"/>
                  </a:schemeClr>
                </a:solidFill>
              </a:rPr>
              <a:t>Steph</a:t>
            </a:r>
            <a:r>
              <a:rPr lang="en-US" sz="3600" dirty="0">
                <a:solidFill>
                  <a:schemeClr val="tx2">
                    <a:lumMod val="75000"/>
                  </a:schemeClr>
                </a:solidFill>
              </a:rPr>
              <a:t>: </a:t>
            </a:r>
            <a:r>
              <a:rPr lang="en-US" sz="3600" dirty="0" err="1">
                <a:solidFill>
                  <a:schemeClr val="tx2">
                    <a:lumMod val="75000"/>
                  </a:schemeClr>
                </a:solidFill>
              </a:rPr>
              <a:t>Git</a:t>
            </a:r>
            <a:r>
              <a:rPr lang="en-US" sz="3600" dirty="0">
                <a:solidFill>
                  <a:schemeClr val="tx2">
                    <a:lumMod val="75000"/>
                  </a:schemeClr>
                </a:solidFill>
              </a:rPr>
              <a:t> what?</a:t>
            </a:r>
          </a:p>
          <a:p>
            <a:pPr>
              <a:spcBef>
                <a:spcPts val="600"/>
              </a:spcBef>
              <a:spcAft>
                <a:spcPts val="1800"/>
              </a:spcAft>
              <a:defRPr/>
            </a:pPr>
            <a:r>
              <a:rPr lang="en-US" sz="3600" i="1" dirty="0">
                <a:solidFill>
                  <a:schemeClr val="tx2">
                    <a:lumMod val="75000"/>
                  </a:schemeClr>
                </a:solidFill>
              </a:rPr>
              <a:t>Andy</a:t>
            </a:r>
            <a:r>
              <a:rPr lang="en-US" sz="3600" dirty="0">
                <a:solidFill>
                  <a:schemeClr val="tx2">
                    <a:lumMod val="75000"/>
                  </a:schemeClr>
                </a:solidFill>
              </a:rPr>
              <a:t>: GitHub, largest code sharing platform on the web?</a:t>
            </a:r>
          </a:p>
          <a:p>
            <a:pPr>
              <a:spcBef>
                <a:spcPts val="600"/>
              </a:spcBef>
              <a:spcAft>
                <a:spcPts val="1800"/>
              </a:spcAft>
              <a:defRPr/>
            </a:pPr>
            <a:r>
              <a:rPr lang="en-US" sz="3600" i="1" dirty="0">
                <a:solidFill>
                  <a:schemeClr val="tx2">
                    <a:lumMod val="75000"/>
                  </a:schemeClr>
                </a:solidFill>
              </a:rPr>
              <a:t>Steph</a:t>
            </a:r>
            <a:r>
              <a:rPr lang="en-US" sz="3600" dirty="0">
                <a:solidFill>
                  <a:schemeClr val="tx2">
                    <a:lumMod val="75000"/>
                  </a:schemeClr>
                </a:solidFill>
              </a:rPr>
              <a:t>: So like Facebook?</a:t>
            </a:r>
          </a:p>
          <a:p>
            <a:pPr>
              <a:spcBef>
                <a:spcPts val="600"/>
              </a:spcBef>
              <a:spcAft>
                <a:spcPts val="1800"/>
              </a:spcAft>
              <a:defRPr/>
            </a:pPr>
            <a:r>
              <a:rPr lang="en-US" sz="3600" dirty="0">
                <a:solidFill>
                  <a:schemeClr val="tx2">
                    <a:lumMod val="75000"/>
                  </a:schemeClr>
                </a:solidFill>
              </a:rPr>
              <a:t>## Andy shows Steph website</a:t>
            </a:r>
          </a:p>
          <a:p>
            <a:pPr>
              <a:spcBef>
                <a:spcPts val="600"/>
              </a:spcBef>
              <a:spcAft>
                <a:spcPts val="1800"/>
              </a:spcAft>
              <a:defRPr/>
            </a:pPr>
            <a:r>
              <a:rPr lang="en-US" sz="3600" i="1" dirty="0">
                <a:solidFill>
                  <a:schemeClr val="tx2">
                    <a:lumMod val="75000"/>
                  </a:schemeClr>
                </a:solidFill>
              </a:rPr>
              <a:t>Steph</a:t>
            </a:r>
            <a:r>
              <a:rPr lang="en-US" sz="3600" dirty="0">
                <a:solidFill>
                  <a:schemeClr val="tx2">
                    <a:lumMod val="75000"/>
                  </a:schemeClr>
                </a:solidFill>
              </a:rPr>
              <a:t>: I like the </a:t>
            </a:r>
            <a:r>
              <a:rPr lang="en-US" sz="3600" dirty="0" err="1">
                <a:solidFill>
                  <a:schemeClr val="tx2">
                    <a:lumMod val="75000"/>
                  </a:schemeClr>
                </a:solidFill>
              </a:rPr>
              <a:t>octocat</a:t>
            </a:r>
            <a:r>
              <a:rPr lang="en-US" sz="3600" dirty="0">
                <a:solidFill>
                  <a:schemeClr val="tx2">
                    <a:lumMod val="75000"/>
                  </a:schemeClr>
                </a:solidFill>
              </a:rPr>
              <a:t>…</a:t>
            </a:r>
          </a:p>
        </p:txBody>
      </p:sp>
    </p:spTree>
    <p:extLst>
      <p:ext uri="{BB962C8B-B14F-4D97-AF65-F5344CB8AC3E}">
        <p14:creationId xmlns:p14="http://schemas.microsoft.com/office/powerpoint/2010/main" val="198380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0772-D451-F455-D131-9E4A975E4266}"/>
              </a:ext>
            </a:extLst>
          </p:cNvPr>
          <p:cNvSpPr>
            <a:spLocks noGrp="1"/>
          </p:cNvSpPr>
          <p:nvPr>
            <p:ph type="title"/>
          </p:nvPr>
        </p:nvSpPr>
        <p:spPr/>
        <p:txBody>
          <a:bodyPr/>
          <a:lstStyle/>
          <a:p>
            <a:r>
              <a:rPr lang="en-US" dirty="0"/>
              <a:t>Start with WHY?</a:t>
            </a:r>
          </a:p>
        </p:txBody>
      </p:sp>
      <p:sp>
        <p:nvSpPr>
          <p:cNvPr id="3" name="Content Placeholder 2">
            <a:extLst>
              <a:ext uri="{FF2B5EF4-FFF2-40B4-BE49-F238E27FC236}">
                <a16:creationId xmlns:a16="http://schemas.microsoft.com/office/drawing/2014/main" id="{86895274-EF70-FF03-7F75-414CBE408266}"/>
              </a:ext>
            </a:extLst>
          </p:cNvPr>
          <p:cNvSpPr>
            <a:spLocks noGrp="1"/>
          </p:cNvSpPr>
          <p:nvPr>
            <p:ph idx="1"/>
          </p:nvPr>
        </p:nvSpPr>
        <p:spPr/>
        <p:txBody>
          <a:bodyPr>
            <a:normAutofit fontScale="92500" lnSpcReduction="20000"/>
          </a:bodyPr>
          <a:lstStyle/>
          <a:p>
            <a:pPr marL="0" indent="0">
              <a:lnSpc>
                <a:spcPct val="150000"/>
              </a:lnSpc>
              <a:buNone/>
            </a:pPr>
            <a:r>
              <a:rPr lang="en-US" dirty="0"/>
              <a:t>Version control with Git ensures reproducibility, repeatability, and auditability in data analysis by tracking code changes. Branching and merging facilitate team collaboration, while commit histories and tags enable precise version tracking and reproducibility. Code reviews and detailed commit messages ensure quality and transparency. Integration with CI/CD automates testing and deployment. This structured approach supports efficient collaboration and resilience to team turnover by providing a clear, auditable history of all work. – ChatGPT 🤖</a:t>
            </a:r>
          </a:p>
        </p:txBody>
      </p:sp>
    </p:spTree>
    <p:extLst>
      <p:ext uri="{BB962C8B-B14F-4D97-AF65-F5344CB8AC3E}">
        <p14:creationId xmlns:p14="http://schemas.microsoft.com/office/powerpoint/2010/main" val="269607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0772-D451-F455-D131-9E4A975E4266}"/>
              </a:ext>
            </a:extLst>
          </p:cNvPr>
          <p:cNvSpPr>
            <a:spLocks noGrp="1"/>
          </p:cNvSpPr>
          <p:nvPr>
            <p:ph type="title"/>
          </p:nvPr>
        </p:nvSpPr>
        <p:spPr/>
        <p:txBody>
          <a:bodyPr/>
          <a:lstStyle/>
          <a:p>
            <a:r>
              <a:rPr lang="en-CA" dirty="0"/>
              <a:t>BC Stats Testimonial</a:t>
            </a:r>
            <a:endParaRPr lang="en-US" dirty="0"/>
          </a:p>
        </p:txBody>
      </p:sp>
      <p:sp>
        <p:nvSpPr>
          <p:cNvPr id="3" name="Content Placeholder 2">
            <a:extLst>
              <a:ext uri="{FF2B5EF4-FFF2-40B4-BE49-F238E27FC236}">
                <a16:creationId xmlns:a16="http://schemas.microsoft.com/office/drawing/2014/main" id="{86895274-EF70-FF03-7F75-414CBE408266}"/>
              </a:ext>
            </a:extLst>
          </p:cNvPr>
          <p:cNvSpPr>
            <a:spLocks noGrp="1"/>
          </p:cNvSpPr>
          <p:nvPr>
            <p:ph idx="1"/>
          </p:nvPr>
        </p:nvSpPr>
        <p:spPr/>
        <p:txBody>
          <a:bodyPr>
            <a:normAutofit fontScale="85000" lnSpcReduction="10000"/>
          </a:bodyPr>
          <a:lstStyle/>
          <a:p>
            <a:pPr marL="0" indent="0">
              <a:lnSpc>
                <a:spcPct val="150000"/>
              </a:lnSpc>
              <a:buNone/>
            </a:pPr>
            <a:r>
              <a:rPr lang="en-CA" dirty="0"/>
              <a:t>"When Lindsay and I worked on creating a Natural Language Processing (NLP) model to code open-ended responses for the BC Demographic Survey, we used GitHub for collaboration. Git allowed us to create branches to independently add or modify code. We reviewed code changes, discussed them, and provided feedback before merging them into the main branch. This process ensured code quality and facilitated knowledge sharing. Each pull request included a description of the changes, which was incredibly helpful in keeping everyone on the same page.” –</a:t>
            </a:r>
            <a:r>
              <a:rPr lang="en-US" dirty="0"/>
              <a:t>Kai</a:t>
            </a:r>
            <a:endParaRPr lang="en-CA" dirty="0"/>
          </a:p>
        </p:txBody>
      </p:sp>
    </p:spTree>
    <p:extLst>
      <p:ext uri="{BB962C8B-B14F-4D97-AF65-F5344CB8AC3E}">
        <p14:creationId xmlns:p14="http://schemas.microsoft.com/office/powerpoint/2010/main" val="179171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818" y="1038343"/>
            <a:ext cx="5440362"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F3139395-0C2D-A761-9226-DE6F8FB925B8}"/>
              </a:ext>
            </a:extLst>
          </p:cNvPr>
          <p:cNvSpPr txBox="1"/>
          <p:nvPr/>
        </p:nvSpPr>
        <p:spPr>
          <a:xfrm>
            <a:off x="4623748" y="5731638"/>
            <a:ext cx="2944503" cy="369332"/>
          </a:xfrm>
          <a:prstGeom prst="rect">
            <a:avLst/>
          </a:prstGeom>
          <a:noFill/>
        </p:spPr>
        <p:txBody>
          <a:bodyPr wrap="square">
            <a:spAutoFit/>
          </a:bodyPr>
          <a:lstStyle/>
          <a:p>
            <a:r>
              <a:rPr lang="en-US" dirty="0">
                <a:hlinkClick r:id="rId4"/>
              </a:rPr>
              <a:t>https://git-</a:t>
            </a:r>
            <a:r>
              <a:rPr lang="en-US" dirty="0" err="1">
                <a:hlinkClick r:id="rId4"/>
              </a:rPr>
              <a:t>scm.com</a:t>
            </a:r>
            <a:r>
              <a:rPr lang="en-US" dirty="0">
                <a:hlinkClick r:id="rId4"/>
              </a:rPr>
              <a:t>/about</a:t>
            </a:r>
            <a:endParaRPr lang="en-US" dirty="0"/>
          </a:p>
        </p:txBody>
      </p:sp>
      <p:pic>
        <p:nvPicPr>
          <p:cNvPr id="5" name="Picture 4" descr="A close-up of a white circle&#10;&#10;Description automatically generated">
            <a:extLst>
              <a:ext uri="{FF2B5EF4-FFF2-40B4-BE49-F238E27FC236}">
                <a16:creationId xmlns:a16="http://schemas.microsoft.com/office/drawing/2014/main" id="{94471152-5BD7-5B7A-3B58-300944F4C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799" y="3847218"/>
            <a:ext cx="7772400" cy="1345669"/>
          </a:xfrm>
          <a:prstGeom prst="rect">
            <a:avLst/>
          </a:prstGeom>
        </p:spPr>
      </p:pic>
    </p:spTree>
    <p:extLst>
      <p:ext uri="{BB962C8B-B14F-4D97-AF65-F5344CB8AC3E}">
        <p14:creationId xmlns:p14="http://schemas.microsoft.com/office/powerpoint/2010/main" val="274872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05" y="148369"/>
            <a:ext cx="1649616" cy="6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a:extLst>
              <a:ext uri="{FF2B5EF4-FFF2-40B4-BE49-F238E27FC236}">
                <a16:creationId xmlns:a16="http://schemas.microsoft.com/office/drawing/2014/main" id="{465AEEC4-4602-E16C-B58B-9C3D6DE1805F}"/>
              </a:ext>
            </a:extLst>
          </p:cNvPr>
          <p:cNvSpPr>
            <a:spLocks noGrp="1"/>
          </p:cNvSpPr>
          <p:nvPr>
            <p:ph type="title"/>
          </p:nvPr>
        </p:nvSpPr>
        <p:spPr>
          <a:xfrm>
            <a:off x="1964266" y="602192"/>
            <a:ext cx="9392355" cy="1325563"/>
          </a:xfrm>
        </p:spPr>
        <p:txBody>
          <a:bodyPr/>
          <a:lstStyle/>
          <a:p>
            <a:r>
              <a:rPr lang="en-CA" dirty="0">
                <a:solidFill>
                  <a:srgbClr val="005493"/>
                </a:solidFill>
              </a:rPr>
              <a:t>Repository</a:t>
            </a:r>
            <a:endParaRPr lang="en-US" dirty="0">
              <a:solidFill>
                <a:srgbClr val="005493"/>
              </a:solidFill>
            </a:endParaRPr>
          </a:p>
        </p:txBody>
      </p:sp>
      <p:sp>
        <p:nvSpPr>
          <p:cNvPr id="9" name="TextBox 8">
            <a:extLst>
              <a:ext uri="{FF2B5EF4-FFF2-40B4-BE49-F238E27FC236}">
                <a16:creationId xmlns:a16="http://schemas.microsoft.com/office/drawing/2014/main" id="{3FBD0B81-255A-F500-0550-3A7EC39B1BCC}"/>
              </a:ext>
            </a:extLst>
          </p:cNvPr>
          <p:cNvSpPr txBox="1"/>
          <p:nvPr/>
        </p:nvSpPr>
        <p:spPr>
          <a:xfrm>
            <a:off x="841022" y="2069237"/>
            <a:ext cx="10780889" cy="3970318"/>
          </a:xfrm>
          <a:prstGeom prst="rect">
            <a:avLst/>
          </a:prstGeom>
          <a:noFill/>
        </p:spPr>
        <p:txBody>
          <a:bodyPr wrap="square">
            <a:spAutoFit/>
          </a:bodyPr>
          <a:lstStyle/>
          <a:p>
            <a:r>
              <a:rPr lang="en-US" b="0" i="0" dirty="0">
                <a:solidFill>
                  <a:srgbClr val="000000"/>
                </a:solidFill>
                <a:effectLst/>
                <a:highlight>
                  <a:srgbClr val="FFFFFF"/>
                </a:highlight>
                <a:latin typeface="SFMono-Regular"/>
              </a:rPr>
              <a:t>|── </a:t>
            </a:r>
            <a:r>
              <a:rPr lang="en-US" b="0" i="0" dirty="0" err="1">
                <a:solidFill>
                  <a:srgbClr val="000000"/>
                </a:solidFill>
                <a:effectLst/>
                <a:highlight>
                  <a:srgbClr val="FFFFFF"/>
                </a:highlight>
                <a:latin typeface="SFMono-Regular"/>
              </a:rPr>
              <a:t>wes</a:t>
            </a:r>
            <a:r>
              <a:rPr lang="en-US" b="0" i="0" dirty="0">
                <a:solidFill>
                  <a:srgbClr val="000000"/>
                </a:solidFill>
                <a:effectLst/>
                <a:highlight>
                  <a:srgbClr val="FFFFFF"/>
                </a:highlight>
                <a:latin typeface="SFMono-Regular"/>
              </a:rPr>
              <a:t>-analysis </a:t>
            </a:r>
          </a:p>
          <a:p>
            <a:r>
              <a:rPr lang="en-US" b="0" i="0" dirty="0">
                <a:solidFill>
                  <a:srgbClr val="000000"/>
                </a:solidFill>
                <a:effectLst/>
                <a:highlight>
                  <a:srgbClr val="FFFFFF"/>
                </a:highlight>
                <a:latin typeface="SFMono-Regular"/>
              </a:rPr>
              <a:t>| </a:t>
            </a:r>
            <a:r>
              <a:rPr lang="en-US" dirty="0">
                <a:solidFill>
                  <a:srgbClr val="000000"/>
                </a:solidFill>
                <a:highlight>
                  <a:srgbClr val="FFFFFF"/>
                </a:highlight>
                <a:latin typeface="SFMono-Regular"/>
              </a:rPr>
              <a:t>|</a:t>
            </a:r>
            <a:r>
              <a:rPr lang="en-US" b="0" i="0" dirty="0">
                <a:solidFill>
                  <a:srgbClr val="000000"/>
                </a:solidFill>
                <a:effectLst/>
                <a:highlight>
                  <a:srgbClr val="FFFFFF"/>
                </a:highlight>
                <a:latin typeface="SFMono-Regular"/>
              </a:rPr>
              <a:t>── data </a:t>
            </a:r>
          </a:p>
          <a:p>
            <a:r>
              <a:rPr lang="en-US" b="0" i="0" dirty="0">
                <a:solidFill>
                  <a:srgbClr val="000000"/>
                </a:solidFill>
                <a:effectLst/>
                <a:highlight>
                  <a:srgbClr val="FFFFFF"/>
                </a:highlight>
                <a:latin typeface="SFMono-Regular"/>
              </a:rPr>
              <a:t>| │ |── </a:t>
            </a:r>
            <a:r>
              <a:rPr lang="en-US" b="0" i="0" dirty="0" err="1">
                <a:solidFill>
                  <a:srgbClr val="000000"/>
                </a:solidFill>
                <a:effectLst/>
                <a:highlight>
                  <a:srgbClr val="FFFFFF"/>
                </a:highlight>
                <a:latin typeface="SFMono-Regular"/>
              </a:rPr>
              <a:t>wes</a:t>
            </a:r>
            <a:r>
              <a:rPr lang="en-US" b="0" i="0" dirty="0">
                <a:solidFill>
                  <a:srgbClr val="000000"/>
                </a:solidFill>
                <a:effectLst/>
                <a:highlight>
                  <a:srgbClr val="FFFFFF"/>
                </a:highlight>
                <a:latin typeface="SFMono-Regular"/>
              </a:rPr>
              <a:t>-results </a:t>
            </a:r>
          </a:p>
          <a:p>
            <a:r>
              <a:rPr lang="en-US" b="0" i="0" dirty="0">
                <a:solidFill>
                  <a:srgbClr val="000000"/>
                </a:solidFill>
                <a:effectLst/>
                <a:highlight>
                  <a:srgbClr val="FFFFFF"/>
                </a:highlight>
                <a:latin typeface="SFMono-Regular"/>
              </a:rPr>
              <a:t>| │ │ |── wes-results-2019.csv &lt;-- DON'T WORRY, THESE WON'T BECOME PUBLIC! </a:t>
            </a:r>
          </a:p>
          <a:p>
            <a:r>
              <a:rPr lang="en-US" b="0" i="0" dirty="0">
                <a:solidFill>
                  <a:srgbClr val="000000"/>
                </a:solidFill>
                <a:effectLst/>
                <a:highlight>
                  <a:srgbClr val="FFFFFF"/>
                </a:highlight>
                <a:latin typeface="SFMono-Regular"/>
              </a:rPr>
              <a:t>| │ │ |── wes-results-2020.csv </a:t>
            </a:r>
          </a:p>
          <a:p>
            <a:r>
              <a:rPr lang="en-US" b="0" i="0" dirty="0">
                <a:solidFill>
                  <a:srgbClr val="000000"/>
                </a:solidFill>
                <a:effectLst/>
                <a:highlight>
                  <a:srgbClr val="FFFFFF"/>
                </a:highlight>
                <a:latin typeface="SFMono-Regular"/>
              </a:rPr>
              <a:t>| │ │ |── wes-results-2021.csv </a:t>
            </a:r>
          </a:p>
          <a:p>
            <a:r>
              <a:rPr lang="en-US" b="0" i="0" dirty="0">
                <a:solidFill>
                  <a:srgbClr val="000000"/>
                </a:solidFill>
                <a:effectLst/>
                <a:highlight>
                  <a:srgbClr val="FFFFFF"/>
                </a:highlight>
                <a:latin typeface="SFMono-Regular"/>
              </a:rPr>
              <a:t>| │ | |── wes-results-2022.csv </a:t>
            </a:r>
          </a:p>
          <a:p>
            <a:r>
              <a:rPr lang="en-US" b="0" i="0" dirty="0">
                <a:solidFill>
                  <a:srgbClr val="000000"/>
                </a:solidFill>
                <a:effectLst/>
                <a:highlight>
                  <a:srgbClr val="FFFFFF"/>
                </a:highlight>
                <a:latin typeface="SFMono-Regular"/>
              </a:rPr>
              <a:t>| </a:t>
            </a:r>
            <a:r>
              <a:rPr lang="en-US" dirty="0">
                <a:solidFill>
                  <a:srgbClr val="000000"/>
                </a:solidFill>
                <a:highlight>
                  <a:srgbClr val="FFFFFF"/>
                </a:highlight>
                <a:latin typeface="SFMono-Regular"/>
              </a:rPr>
              <a:t>|</a:t>
            </a:r>
            <a:r>
              <a:rPr lang="en-US" b="0" i="0" dirty="0">
                <a:solidFill>
                  <a:srgbClr val="000000"/>
                </a:solidFill>
                <a:effectLst/>
                <a:highlight>
                  <a:srgbClr val="FFFFFF"/>
                </a:highlight>
                <a:latin typeface="SFMono-Regular"/>
              </a:rPr>
              <a:t>── doc </a:t>
            </a:r>
          </a:p>
          <a:p>
            <a:r>
              <a:rPr lang="en-US" b="0" i="0" dirty="0">
                <a:solidFill>
                  <a:srgbClr val="000000"/>
                </a:solidFill>
                <a:effectLst/>
                <a:highlight>
                  <a:srgbClr val="FFFFFF"/>
                </a:highlight>
                <a:latin typeface="SFMono-Regular"/>
              </a:rPr>
              <a:t>| </a:t>
            </a:r>
            <a:r>
              <a:rPr lang="en-US" dirty="0">
                <a:solidFill>
                  <a:srgbClr val="000000"/>
                </a:solidFill>
                <a:highlight>
                  <a:srgbClr val="FFFFFF"/>
                </a:highlight>
                <a:latin typeface="SFMono-Regular"/>
              </a:rPr>
              <a:t>|</a:t>
            </a:r>
            <a:r>
              <a:rPr lang="en-US" b="0" i="0" dirty="0">
                <a:solidFill>
                  <a:srgbClr val="000000"/>
                </a:solidFill>
                <a:effectLst/>
                <a:highlight>
                  <a:srgbClr val="FFFFFF"/>
                </a:highlight>
                <a:latin typeface="SFMono-Regular"/>
              </a:rPr>
              <a:t>── ref </a:t>
            </a:r>
          </a:p>
          <a:p>
            <a:r>
              <a:rPr lang="en-US" b="0" i="0" dirty="0">
                <a:solidFill>
                  <a:srgbClr val="000000"/>
                </a:solidFill>
                <a:effectLst/>
                <a:highlight>
                  <a:srgbClr val="FFFFFF"/>
                </a:highlight>
                <a:latin typeface="SFMono-Regular"/>
              </a:rPr>
              <a:t>| │ |── references </a:t>
            </a:r>
          </a:p>
          <a:p>
            <a:r>
              <a:rPr lang="en-US" b="0" i="0" dirty="0">
                <a:solidFill>
                  <a:srgbClr val="000000"/>
                </a:solidFill>
                <a:effectLst/>
                <a:highlight>
                  <a:srgbClr val="FFFFFF"/>
                </a:highlight>
                <a:latin typeface="SFMono-Regular"/>
              </a:rPr>
              <a:t>| │ |── images </a:t>
            </a:r>
          </a:p>
          <a:p>
            <a:r>
              <a:rPr lang="en-US" b="0" i="0" dirty="0">
                <a:solidFill>
                  <a:srgbClr val="000000"/>
                </a:solidFill>
                <a:effectLst/>
                <a:highlight>
                  <a:srgbClr val="FFFFFF"/>
                </a:highlight>
                <a:latin typeface="SFMono-Regular"/>
              </a:rPr>
              <a:t>| |── plots </a:t>
            </a:r>
          </a:p>
          <a:p>
            <a:r>
              <a:rPr lang="en-US" b="0" i="0" dirty="0">
                <a:solidFill>
                  <a:srgbClr val="000000"/>
                </a:solidFill>
                <a:effectLst/>
                <a:highlight>
                  <a:srgbClr val="FFFFFF"/>
                </a:highlight>
                <a:latin typeface="SFMono-Regular"/>
              </a:rPr>
              <a:t>| </a:t>
            </a:r>
            <a:r>
              <a:rPr lang="en-US" dirty="0">
                <a:solidFill>
                  <a:srgbClr val="000000"/>
                </a:solidFill>
                <a:highlight>
                  <a:srgbClr val="FFFFFF"/>
                </a:highlight>
                <a:latin typeface="SFMono-Regular"/>
              </a:rPr>
              <a:t>|</a:t>
            </a:r>
            <a:r>
              <a:rPr lang="en-US" b="0" i="0" dirty="0">
                <a:solidFill>
                  <a:srgbClr val="000000"/>
                </a:solidFill>
                <a:effectLst/>
                <a:highlight>
                  <a:srgbClr val="FFFFFF"/>
                </a:highlight>
                <a:latin typeface="SFMono-Regular"/>
              </a:rPr>
              <a:t>── code </a:t>
            </a:r>
          </a:p>
          <a:p>
            <a:r>
              <a:rPr lang="en-US" b="0" i="0" dirty="0">
                <a:solidFill>
                  <a:srgbClr val="000000"/>
                </a:solidFill>
                <a:effectLst/>
                <a:highlight>
                  <a:srgbClr val="FFFFFF"/>
                </a:highlight>
                <a:latin typeface="SFMono-Regular"/>
              </a:rPr>
              <a:t>| </a:t>
            </a:r>
            <a:r>
              <a:rPr lang="en-US" dirty="0">
                <a:solidFill>
                  <a:srgbClr val="000000"/>
                </a:solidFill>
                <a:highlight>
                  <a:srgbClr val="FFFFFF"/>
                </a:highlight>
                <a:latin typeface="SFMono-Regular"/>
              </a:rPr>
              <a:t>|</a:t>
            </a:r>
            <a:r>
              <a:rPr lang="en-US" b="0" i="0" dirty="0">
                <a:solidFill>
                  <a:srgbClr val="000000"/>
                </a:solidFill>
                <a:effectLst/>
                <a:highlight>
                  <a:srgbClr val="FFFFFF"/>
                </a:highlight>
                <a:latin typeface="SFMono-Regular"/>
              </a:rPr>
              <a:t>── .git &lt;------------------------ THIS MAKES IT A GIT REPOSITORY!</a:t>
            </a:r>
            <a:endParaRPr lang="en-US" dirty="0"/>
          </a:p>
        </p:txBody>
      </p:sp>
      <p:sp>
        <p:nvSpPr>
          <p:cNvPr id="2" name="TextBox 1">
            <a:extLst>
              <a:ext uri="{FF2B5EF4-FFF2-40B4-BE49-F238E27FC236}">
                <a16:creationId xmlns:a16="http://schemas.microsoft.com/office/drawing/2014/main" id="{2C268DA9-7152-2A12-C3EF-613033615305}"/>
              </a:ext>
            </a:extLst>
          </p:cNvPr>
          <p:cNvSpPr txBox="1"/>
          <p:nvPr/>
        </p:nvSpPr>
        <p:spPr>
          <a:xfrm>
            <a:off x="868318" y="5941779"/>
            <a:ext cx="9203730" cy="369332"/>
          </a:xfrm>
          <a:prstGeom prst="rect">
            <a:avLst/>
          </a:prstGeom>
          <a:noFill/>
        </p:spPr>
        <p:txBody>
          <a:bodyPr wrap="square" rtlCol="0">
            <a:spAutoFit/>
          </a:bodyPr>
          <a:lstStyle/>
          <a:p>
            <a:r>
              <a:rPr lang="en-US" dirty="0"/>
              <a:t>| | — .</a:t>
            </a:r>
            <a:r>
              <a:rPr lang="en-US" dirty="0" err="1"/>
              <a:t>gitignore</a:t>
            </a:r>
            <a:r>
              <a:rPr lang="en-US" dirty="0"/>
              <a:t> &lt; -------------- FILES listed here are ignored by git (not tracked, e.g., csv files)</a:t>
            </a:r>
          </a:p>
        </p:txBody>
      </p:sp>
    </p:spTree>
    <p:extLst>
      <p:ext uri="{BB962C8B-B14F-4D97-AF65-F5344CB8AC3E}">
        <p14:creationId xmlns:p14="http://schemas.microsoft.com/office/powerpoint/2010/main" val="303925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836712"/>
            <a:ext cx="8229600" cy="1143000"/>
          </a:xfrm>
        </p:spPr>
        <p:txBody>
          <a:bodyPr>
            <a:normAutofit/>
          </a:bodyPr>
          <a:lstStyle/>
          <a:p>
            <a:r>
              <a:rPr lang="en-CA" sz="4800" dirty="0">
                <a:solidFill>
                  <a:srgbClr val="005493"/>
                </a:solidFill>
                <a:latin typeface="+mn-lt"/>
                <a:ea typeface="+mn-ea"/>
                <a:cs typeface="+mn-cs"/>
              </a:rPr>
              <a:t>Changes saved sequentially </a:t>
            </a:r>
          </a:p>
        </p:txBody>
      </p:sp>
      <p:pic>
        <p:nvPicPr>
          <p:cNvPr id="4098" name="Picture 2" descr="C:\_dev\git-EIS-2015-11-04\img\play-chan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2510137"/>
            <a:ext cx="6934200" cy="1663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805" y="148369"/>
            <a:ext cx="1649616" cy="6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516C61F4-6668-A54A-953E-7EB0353EBA8E}"/>
              </a:ext>
            </a:extLst>
          </p:cNvPr>
          <p:cNvSpPr txBox="1">
            <a:spLocks/>
          </p:cNvSpPr>
          <p:nvPr/>
        </p:nvSpPr>
        <p:spPr>
          <a:xfrm>
            <a:off x="2166392" y="4205174"/>
            <a:ext cx="2242592"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dirty="0">
                <a:solidFill>
                  <a:srgbClr val="005493"/>
                </a:solidFill>
                <a:latin typeface="+mn-lt"/>
                <a:ea typeface="+mn-ea"/>
                <a:cs typeface="+mn-cs"/>
              </a:rPr>
              <a:t>Base Version</a:t>
            </a:r>
          </a:p>
        </p:txBody>
      </p:sp>
      <p:sp>
        <p:nvSpPr>
          <p:cNvPr id="10" name="Title 1">
            <a:extLst>
              <a:ext uri="{FF2B5EF4-FFF2-40B4-BE49-F238E27FC236}">
                <a16:creationId xmlns:a16="http://schemas.microsoft.com/office/drawing/2014/main" id="{8B098832-7EE6-B84D-9ED5-31B71A3E4ADC}"/>
              </a:ext>
            </a:extLst>
          </p:cNvPr>
          <p:cNvSpPr txBox="1">
            <a:spLocks/>
          </p:cNvSpPr>
          <p:nvPr/>
        </p:nvSpPr>
        <p:spPr>
          <a:xfrm>
            <a:off x="3503712" y="2224848"/>
            <a:ext cx="2242592"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dirty="0">
                <a:solidFill>
                  <a:srgbClr val="005493"/>
                </a:solidFill>
                <a:latin typeface="+mn-lt"/>
                <a:ea typeface="+mn-ea"/>
                <a:cs typeface="+mn-cs"/>
              </a:rPr>
              <a:t>Commit</a:t>
            </a:r>
          </a:p>
        </p:txBody>
      </p:sp>
      <p:sp>
        <p:nvSpPr>
          <p:cNvPr id="11" name="Title 1">
            <a:extLst>
              <a:ext uri="{FF2B5EF4-FFF2-40B4-BE49-F238E27FC236}">
                <a16:creationId xmlns:a16="http://schemas.microsoft.com/office/drawing/2014/main" id="{1678E552-D7E1-E446-99EA-751D5DE292BA}"/>
              </a:ext>
            </a:extLst>
          </p:cNvPr>
          <p:cNvSpPr txBox="1">
            <a:spLocks/>
          </p:cNvSpPr>
          <p:nvPr/>
        </p:nvSpPr>
        <p:spPr>
          <a:xfrm>
            <a:off x="6312024" y="2213584"/>
            <a:ext cx="2242592"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dirty="0">
                <a:solidFill>
                  <a:srgbClr val="005493"/>
                </a:solidFill>
                <a:latin typeface="+mn-lt"/>
                <a:ea typeface="+mn-ea"/>
                <a:cs typeface="+mn-cs"/>
              </a:rPr>
              <a:t>Commit</a:t>
            </a:r>
          </a:p>
        </p:txBody>
      </p:sp>
    </p:spTree>
    <p:extLst>
      <p:ext uri="{BB962C8B-B14F-4D97-AF65-F5344CB8AC3E}">
        <p14:creationId xmlns:p14="http://schemas.microsoft.com/office/powerpoint/2010/main" val="260236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310" y="365125"/>
            <a:ext cx="9231489" cy="1325563"/>
          </a:xfrm>
        </p:spPr>
        <p:txBody>
          <a:bodyPr>
            <a:normAutofit/>
          </a:bodyPr>
          <a:lstStyle/>
          <a:p>
            <a:r>
              <a:rPr lang="en-CA" sz="4800" dirty="0">
                <a:solidFill>
                  <a:srgbClr val="005493"/>
                </a:solidFill>
                <a:latin typeface="+mn-lt"/>
                <a:ea typeface="+mn-ea"/>
                <a:cs typeface="+mn-cs"/>
              </a:rPr>
              <a:t>Branching</a:t>
            </a:r>
          </a:p>
        </p:txBody>
      </p:sp>
      <p:pic>
        <p:nvPicPr>
          <p:cNvPr id="6146" name="Picture 2" descr="C:\_dev\git-EIS-2015-11-04\img\vers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7424" y="1772816"/>
            <a:ext cx="4114800" cy="39385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D0F23F8-FFCA-E201-D272-1FCDE5F417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805" y="148369"/>
            <a:ext cx="1649616" cy="6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86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365125"/>
            <a:ext cx="9321800" cy="1325563"/>
          </a:xfrm>
        </p:spPr>
        <p:txBody>
          <a:bodyPr>
            <a:normAutofit/>
          </a:bodyPr>
          <a:lstStyle/>
          <a:p>
            <a:r>
              <a:rPr lang="en-CA" sz="4800" dirty="0">
                <a:solidFill>
                  <a:srgbClr val="005493"/>
                </a:solidFill>
                <a:latin typeface="+mn-lt"/>
                <a:ea typeface="+mn-ea"/>
                <a:cs typeface="+mn-cs"/>
              </a:rPr>
              <a:t>Collaborating</a:t>
            </a:r>
          </a:p>
        </p:txBody>
      </p:sp>
      <p:sp>
        <p:nvSpPr>
          <p:cNvPr id="6" name="Content Placeholder 5"/>
          <p:cNvSpPr>
            <a:spLocks noGrp="1"/>
          </p:cNvSpPr>
          <p:nvPr>
            <p:ph sz="half" idx="1"/>
          </p:nvPr>
        </p:nvSpPr>
        <p:spPr>
          <a:xfrm>
            <a:off x="1775520" y="2132856"/>
            <a:ext cx="4038600" cy="3052936"/>
          </a:xfrm>
        </p:spPr>
        <p:txBody>
          <a:bodyPr>
            <a:normAutofit/>
          </a:bodyPr>
          <a:lstStyle/>
          <a:p>
            <a:r>
              <a:rPr lang="en-CA" dirty="0">
                <a:solidFill>
                  <a:srgbClr val="005493"/>
                </a:solidFill>
              </a:rPr>
              <a:t>Multiple users: different people work on their own copy</a:t>
            </a:r>
          </a:p>
          <a:p>
            <a:endParaRPr lang="en-CA" dirty="0">
              <a:solidFill>
                <a:srgbClr val="005493"/>
              </a:solidFill>
            </a:endParaRPr>
          </a:p>
          <a:p>
            <a:r>
              <a:rPr lang="en-CA" dirty="0">
                <a:solidFill>
                  <a:srgbClr val="005493"/>
                </a:solidFill>
              </a:rPr>
              <a:t>Compare and merge contributions from multiple people</a:t>
            </a:r>
          </a:p>
        </p:txBody>
      </p:sp>
      <p:pic>
        <p:nvPicPr>
          <p:cNvPr id="5122" name="Picture 2" descr="C:\_dev\git-EIS-2015-11-04\img\me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984" y="1772816"/>
            <a:ext cx="4267200" cy="39385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0605C0C-E10D-6A41-8595-444C03DA5586}"/>
              </a:ext>
            </a:extLst>
          </p:cNvPr>
          <p:cNvSpPr txBox="1">
            <a:spLocks/>
          </p:cNvSpPr>
          <p:nvPr/>
        </p:nvSpPr>
        <p:spPr>
          <a:xfrm>
            <a:off x="8472264" y="4581128"/>
            <a:ext cx="2242592"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dirty="0">
                <a:solidFill>
                  <a:srgbClr val="005493"/>
                </a:solidFill>
                <a:latin typeface="+mn-lt"/>
                <a:ea typeface="+mn-ea"/>
                <a:cs typeface="+mn-cs"/>
              </a:rPr>
              <a:t>“Remote Copy”</a:t>
            </a:r>
          </a:p>
        </p:txBody>
      </p:sp>
      <p:pic>
        <p:nvPicPr>
          <p:cNvPr id="3" name="Picture 2">
            <a:extLst>
              <a:ext uri="{FF2B5EF4-FFF2-40B4-BE49-F238E27FC236}">
                <a16:creationId xmlns:a16="http://schemas.microsoft.com/office/drawing/2014/main" id="{5B284277-662B-B6C8-8489-84BF1FEFAD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805" y="148369"/>
            <a:ext cx="1649616" cy="6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95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520" y="269776"/>
            <a:ext cx="8229600" cy="1143000"/>
          </a:xfrm>
        </p:spPr>
        <p:txBody>
          <a:bodyPr>
            <a:normAutofit/>
          </a:bodyPr>
          <a:lstStyle/>
          <a:p>
            <a:r>
              <a:rPr lang="en-CA" sz="4000" dirty="0">
                <a:solidFill>
                  <a:schemeClr val="tx2">
                    <a:lumMod val="75000"/>
                  </a:schemeClr>
                </a:solidFill>
                <a:latin typeface="+mn-lt"/>
                <a:ea typeface="+mn-ea"/>
                <a:cs typeface="+mn-cs"/>
              </a:rPr>
              <a:t>Jargon</a:t>
            </a:r>
          </a:p>
        </p:txBody>
      </p:sp>
      <p:sp>
        <p:nvSpPr>
          <p:cNvPr id="3" name="Content Placeholder 2"/>
          <p:cNvSpPr>
            <a:spLocks noGrp="1"/>
          </p:cNvSpPr>
          <p:nvPr>
            <p:ph sz="half" idx="1"/>
          </p:nvPr>
        </p:nvSpPr>
        <p:spPr>
          <a:xfrm>
            <a:off x="2999656" y="1628800"/>
            <a:ext cx="7305528" cy="2808312"/>
          </a:xfrm>
        </p:spPr>
        <p:txBody>
          <a:bodyPr numCol="2">
            <a:normAutofit/>
          </a:bodyPr>
          <a:lstStyle/>
          <a:p>
            <a:r>
              <a:rPr lang="en-CA" sz="3200" dirty="0">
                <a:solidFill>
                  <a:schemeClr val="tx2">
                    <a:lumMod val="75000"/>
                  </a:schemeClr>
                </a:solidFill>
              </a:rPr>
              <a:t>Repository (repo)</a:t>
            </a:r>
          </a:p>
          <a:p>
            <a:r>
              <a:rPr lang="en-CA" sz="3200" dirty="0">
                <a:solidFill>
                  <a:schemeClr val="tx2">
                    <a:lumMod val="75000"/>
                  </a:schemeClr>
                </a:solidFill>
              </a:rPr>
              <a:t>Stage/Add</a:t>
            </a:r>
          </a:p>
          <a:p>
            <a:r>
              <a:rPr lang="en-CA" sz="3200" dirty="0">
                <a:solidFill>
                  <a:schemeClr val="tx2">
                    <a:lumMod val="75000"/>
                  </a:schemeClr>
                </a:solidFill>
              </a:rPr>
              <a:t>Commit</a:t>
            </a:r>
          </a:p>
          <a:p>
            <a:r>
              <a:rPr lang="en-CA" sz="3200" dirty="0">
                <a:solidFill>
                  <a:schemeClr val="tx2">
                    <a:lumMod val="75000"/>
                  </a:schemeClr>
                </a:solidFill>
              </a:rPr>
              <a:t>Push</a:t>
            </a:r>
          </a:p>
          <a:p>
            <a:r>
              <a:rPr lang="en-CA" sz="3200" dirty="0">
                <a:solidFill>
                  <a:schemeClr val="tx2">
                    <a:lumMod val="75000"/>
                  </a:schemeClr>
                </a:solidFill>
              </a:rPr>
              <a:t>Pull</a:t>
            </a:r>
          </a:p>
          <a:p>
            <a:r>
              <a:rPr lang="en-CA" sz="3200" dirty="0">
                <a:solidFill>
                  <a:schemeClr val="tx2">
                    <a:lumMod val="75000"/>
                  </a:schemeClr>
                </a:solidFill>
              </a:rPr>
              <a:t>Clone</a:t>
            </a:r>
          </a:p>
          <a:p>
            <a:r>
              <a:rPr lang="en-CA" sz="3200" dirty="0">
                <a:solidFill>
                  <a:schemeClr val="tx2">
                    <a:lumMod val="75000"/>
                  </a:schemeClr>
                </a:solidFill>
              </a:rPr>
              <a:t>Branch</a:t>
            </a:r>
          </a:p>
          <a:p>
            <a:r>
              <a:rPr lang="en-CA" sz="3200" dirty="0">
                <a:solidFill>
                  <a:schemeClr val="tx2">
                    <a:lumMod val="75000"/>
                  </a:schemeClr>
                </a:solidFill>
              </a:rPr>
              <a:t>Fork</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874" y="4509120"/>
            <a:ext cx="745755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99792062-7AC6-A678-AB35-204AB97369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224" y="152933"/>
            <a:ext cx="1649616" cy="6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36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24" y="2819533"/>
            <a:ext cx="2921176" cy="121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38F754B-A749-C01B-3F09-B143A8EB47B5}"/>
              </a:ext>
            </a:extLst>
          </p:cNvPr>
          <p:cNvSpPr txBox="1"/>
          <p:nvPr/>
        </p:nvSpPr>
        <p:spPr>
          <a:xfrm>
            <a:off x="5147733" y="2459503"/>
            <a:ext cx="6152444" cy="1938992"/>
          </a:xfrm>
          <a:prstGeom prst="rect">
            <a:avLst/>
          </a:prstGeom>
          <a:noFill/>
        </p:spPr>
        <p:txBody>
          <a:bodyPr wrap="square" rtlCol="0">
            <a:spAutoFit/>
          </a:bodyPr>
          <a:lstStyle/>
          <a:p>
            <a:r>
              <a:rPr lang="en-CA" sz="6000" dirty="0">
                <a:solidFill>
                  <a:srgbClr val="005493"/>
                </a:solidFill>
              </a:rPr>
              <a:t>Create our first repository!</a:t>
            </a:r>
            <a:endParaRPr lang="en-US" sz="6000" dirty="0">
              <a:solidFill>
                <a:srgbClr val="005493"/>
              </a:solidFill>
            </a:endParaRPr>
          </a:p>
        </p:txBody>
      </p:sp>
    </p:spTree>
    <p:extLst>
      <p:ext uri="{BB962C8B-B14F-4D97-AF65-F5344CB8AC3E}">
        <p14:creationId xmlns:p14="http://schemas.microsoft.com/office/powerpoint/2010/main" val="173626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1EC9-5F8E-167C-2144-54A2B05D2730}"/>
              </a:ext>
            </a:extLst>
          </p:cNvPr>
          <p:cNvSpPr>
            <a:spLocks noGrp="1"/>
          </p:cNvSpPr>
          <p:nvPr>
            <p:ph type="title"/>
          </p:nvPr>
        </p:nvSpPr>
        <p:spPr/>
        <p:txBody>
          <a:bodyPr/>
          <a:lstStyle/>
          <a:p>
            <a:r>
              <a:rPr lang="en-CA" dirty="0">
                <a:solidFill>
                  <a:srgbClr val="005493"/>
                </a:solidFill>
              </a:rPr>
              <a:t>Territorial Acknowledgement</a:t>
            </a:r>
          </a:p>
        </p:txBody>
      </p:sp>
      <p:sp>
        <p:nvSpPr>
          <p:cNvPr id="4" name="Slide Number Placeholder 3">
            <a:extLst>
              <a:ext uri="{FF2B5EF4-FFF2-40B4-BE49-F238E27FC236}">
                <a16:creationId xmlns:a16="http://schemas.microsoft.com/office/drawing/2014/main" id="{01F4D880-13C7-3E31-90CC-F268B8A4B63E}"/>
              </a:ext>
            </a:extLst>
          </p:cNvPr>
          <p:cNvSpPr>
            <a:spLocks noGrp="1"/>
          </p:cNvSpPr>
          <p:nvPr>
            <p:ph type="sldNum" sz="quarter" idx="12"/>
          </p:nvPr>
        </p:nvSpPr>
        <p:spPr/>
        <p:txBody>
          <a:bodyPr/>
          <a:lstStyle/>
          <a:p>
            <a:fld id="{0F7CF502-8AA5-49E9-82D5-9BE83E10E15A}" type="slidenum">
              <a:rPr lang="en-CA" smtClean="0"/>
              <a:pPr/>
              <a:t>2</a:t>
            </a:fld>
            <a:endParaRPr lang="en-CA"/>
          </a:p>
        </p:txBody>
      </p:sp>
      <p:pic>
        <p:nvPicPr>
          <p:cNvPr id="5" name="Content Placeholder 4">
            <a:extLst>
              <a:ext uri="{FF2B5EF4-FFF2-40B4-BE49-F238E27FC236}">
                <a16:creationId xmlns:a16="http://schemas.microsoft.com/office/drawing/2014/main" id="{911DF4D9-C8AB-A640-E861-27D7F02A1E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0250" y="2085975"/>
            <a:ext cx="8191500" cy="3571875"/>
          </a:xfrm>
          <a:prstGeom prst="rect">
            <a:avLst/>
          </a:prstGeom>
        </p:spPr>
      </p:pic>
    </p:spTree>
    <p:extLst>
      <p:ext uri="{BB962C8B-B14F-4D97-AF65-F5344CB8AC3E}">
        <p14:creationId xmlns:p14="http://schemas.microsoft.com/office/powerpoint/2010/main" val="1282446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2BDA-6C30-F887-9BA6-1176CAC69CE1}"/>
              </a:ext>
            </a:extLst>
          </p:cNvPr>
          <p:cNvSpPr>
            <a:spLocks noGrp="1"/>
          </p:cNvSpPr>
          <p:nvPr>
            <p:ph type="title"/>
          </p:nvPr>
        </p:nvSpPr>
        <p:spPr>
          <a:xfrm>
            <a:off x="2201332" y="365125"/>
            <a:ext cx="9152467" cy="1325563"/>
          </a:xfrm>
        </p:spPr>
        <p:txBody>
          <a:bodyPr/>
          <a:lstStyle/>
          <a:p>
            <a:r>
              <a:rPr lang="en-CA" dirty="0">
                <a:solidFill>
                  <a:srgbClr val="005493"/>
                </a:solidFill>
              </a:rPr>
              <a:t>bash jargon review</a:t>
            </a:r>
            <a:endParaRPr lang="en-US" dirty="0">
              <a:solidFill>
                <a:srgbClr val="005493"/>
              </a:solidFill>
            </a:endParaRPr>
          </a:p>
        </p:txBody>
      </p:sp>
      <p:sp>
        <p:nvSpPr>
          <p:cNvPr id="7" name="Content Placeholder 6">
            <a:extLst>
              <a:ext uri="{FF2B5EF4-FFF2-40B4-BE49-F238E27FC236}">
                <a16:creationId xmlns:a16="http://schemas.microsoft.com/office/drawing/2014/main" id="{36624E35-7145-0D3B-79BA-FCB7AB700875}"/>
              </a:ext>
            </a:extLst>
          </p:cNvPr>
          <p:cNvSpPr>
            <a:spLocks noGrp="1"/>
          </p:cNvSpPr>
          <p:nvPr>
            <p:ph idx="1"/>
          </p:nvPr>
        </p:nvSpPr>
        <p:spPr>
          <a:xfrm>
            <a:off x="838200" y="2377545"/>
            <a:ext cx="10515600" cy="3910365"/>
          </a:xfrm>
        </p:spPr>
        <p:txBody>
          <a:bodyPr>
            <a:normAutofit/>
          </a:bodyPr>
          <a:lstStyle/>
          <a:p>
            <a:pPr marL="0" indent="0">
              <a:buNone/>
            </a:pPr>
            <a:r>
              <a:rPr lang="en-US" sz="1800" b="1" dirty="0"/>
              <a:t>$ cd path/to/directory       </a:t>
            </a:r>
            <a:r>
              <a:rPr lang="en-US" sz="1800" dirty="0"/>
              <a:t>	# Go to specified directory - "quotes" are needed if there are spaces </a:t>
            </a:r>
          </a:p>
          <a:p>
            <a:pPr marL="0" indent="0">
              <a:buNone/>
            </a:pPr>
            <a:endParaRPr lang="en-US" sz="1800" b="1" dirty="0"/>
          </a:p>
          <a:p>
            <a:pPr marL="0" indent="0">
              <a:buNone/>
            </a:pPr>
            <a:r>
              <a:rPr lang="en-US" sz="1800" b="1" dirty="0"/>
              <a:t>$ cd ..                      </a:t>
            </a:r>
            <a:r>
              <a:rPr lang="en-US" sz="1800" dirty="0"/>
              <a:t>	             	# Go up one directory level</a:t>
            </a:r>
          </a:p>
          <a:p>
            <a:pPr marL="0" indent="0">
              <a:buNone/>
            </a:pPr>
            <a:endParaRPr lang="en-US" sz="1800" b="1" dirty="0"/>
          </a:p>
          <a:p>
            <a:pPr marL="0" indent="0">
              <a:buNone/>
            </a:pPr>
            <a:r>
              <a:rPr lang="en-US" sz="1800" b="1" dirty="0"/>
              <a:t>$ mkdir new_directory       </a:t>
            </a:r>
            <a:r>
              <a:rPr lang="en-US" sz="1800" dirty="0"/>
              <a:t>	# Create specified directory</a:t>
            </a:r>
          </a:p>
          <a:p>
            <a:pPr marL="0" indent="0">
              <a:buNone/>
            </a:pPr>
            <a:endParaRPr lang="en-US" sz="1800" b="1" dirty="0"/>
          </a:p>
          <a:p>
            <a:pPr marL="0" indent="0">
              <a:buNone/>
            </a:pPr>
            <a:r>
              <a:rPr lang="en-US" sz="1800" b="1" dirty="0"/>
              <a:t>$ ls                         </a:t>
            </a:r>
            <a:r>
              <a:rPr lang="en-US" sz="1800" dirty="0"/>
              <a:t>		# List directories and files</a:t>
            </a:r>
          </a:p>
          <a:p>
            <a:pPr marL="0" indent="0">
              <a:buNone/>
            </a:pPr>
            <a:endParaRPr lang="en-US" sz="1800" b="1" dirty="0"/>
          </a:p>
          <a:p>
            <a:pPr marL="0" indent="0">
              <a:buNone/>
            </a:pPr>
            <a:r>
              <a:rPr lang="en-US" sz="1800" b="1" dirty="0"/>
              <a:t>$ ls -a                      </a:t>
            </a:r>
            <a:r>
              <a:rPr lang="en-US" sz="1800" dirty="0"/>
              <a:t>		# List directories and files, including hidden</a:t>
            </a:r>
          </a:p>
        </p:txBody>
      </p:sp>
      <p:pic>
        <p:nvPicPr>
          <p:cNvPr id="8" name="Picture 2">
            <a:extLst>
              <a:ext uri="{FF2B5EF4-FFF2-40B4-BE49-F238E27FC236}">
                <a16:creationId xmlns:a16="http://schemas.microsoft.com/office/drawing/2014/main" id="{76A4EB1A-03E2-E6DB-AB37-07E7B38AC6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224" y="152933"/>
            <a:ext cx="1649616" cy="6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208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2BDA-6C30-F887-9BA6-1176CAC69CE1}"/>
              </a:ext>
            </a:extLst>
          </p:cNvPr>
          <p:cNvSpPr>
            <a:spLocks noGrp="1"/>
          </p:cNvSpPr>
          <p:nvPr>
            <p:ph type="title"/>
          </p:nvPr>
        </p:nvSpPr>
        <p:spPr>
          <a:xfrm>
            <a:off x="2201332" y="365125"/>
            <a:ext cx="9152467" cy="1325563"/>
          </a:xfrm>
        </p:spPr>
        <p:txBody>
          <a:bodyPr/>
          <a:lstStyle/>
          <a:p>
            <a:r>
              <a:rPr lang="en-CA" dirty="0">
                <a:solidFill>
                  <a:srgbClr val="005493"/>
                </a:solidFill>
              </a:rPr>
              <a:t>git jargon review</a:t>
            </a:r>
            <a:endParaRPr lang="en-US" dirty="0">
              <a:solidFill>
                <a:srgbClr val="005493"/>
              </a:solidFill>
            </a:endParaRPr>
          </a:p>
        </p:txBody>
      </p:sp>
      <p:pic>
        <p:nvPicPr>
          <p:cNvPr id="8" name="Picture 2">
            <a:extLst>
              <a:ext uri="{FF2B5EF4-FFF2-40B4-BE49-F238E27FC236}">
                <a16:creationId xmlns:a16="http://schemas.microsoft.com/office/drawing/2014/main" id="{76A4EB1A-03E2-E6DB-AB37-07E7B38AC6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224" y="152933"/>
            <a:ext cx="1649616" cy="6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6">
            <a:extLst>
              <a:ext uri="{FF2B5EF4-FFF2-40B4-BE49-F238E27FC236}">
                <a16:creationId xmlns:a16="http://schemas.microsoft.com/office/drawing/2014/main" id="{1D0E28C7-BA65-4E14-31DD-294EFB416114}"/>
              </a:ext>
            </a:extLst>
          </p:cNvPr>
          <p:cNvSpPr>
            <a:spLocks noGrp="1"/>
          </p:cNvSpPr>
          <p:nvPr>
            <p:ph idx="1"/>
          </p:nvPr>
        </p:nvSpPr>
        <p:spPr>
          <a:xfrm>
            <a:off x="838200" y="1690687"/>
            <a:ext cx="10515600" cy="4802187"/>
          </a:xfrm>
        </p:spPr>
        <p:txBody>
          <a:bodyPr>
            <a:normAutofit lnSpcReduction="10000"/>
          </a:bodyPr>
          <a:lstStyle/>
          <a:p>
            <a:pPr marL="0" indent="0">
              <a:buNone/>
            </a:pPr>
            <a:r>
              <a:rPr lang="en-US" sz="1800" b="1" dirty="0"/>
              <a:t>$ git </a:t>
            </a:r>
            <a:r>
              <a:rPr lang="en-US" sz="1800" b="1" dirty="0" err="1"/>
              <a:t>init</a:t>
            </a:r>
            <a:r>
              <a:rPr lang="en-US" sz="1800" dirty="0"/>
              <a:t>					# initiate a repository in the current directory</a:t>
            </a:r>
            <a:endParaRPr lang="en-US" sz="1800" b="1" dirty="0"/>
          </a:p>
          <a:p>
            <a:pPr marL="0" indent="0">
              <a:buNone/>
            </a:pPr>
            <a:endParaRPr lang="en-US" sz="1800" dirty="0"/>
          </a:p>
          <a:p>
            <a:pPr marL="0" indent="0">
              <a:buNone/>
            </a:pPr>
            <a:r>
              <a:rPr lang="en-US" sz="1800" b="1" dirty="0"/>
              <a:t>$ git status			</a:t>
            </a:r>
            <a:r>
              <a:rPr lang="en-US" sz="1800" dirty="0"/>
              <a:t>	# indicate if there are any changes to files</a:t>
            </a:r>
            <a:endParaRPr lang="en-US" sz="1800" b="1" dirty="0"/>
          </a:p>
          <a:p>
            <a:pPr marL="0" indent="0">
              <a:buNone/>
            </a:pPr>
            <a:endParaRPr lang="en-US" sz="1800" b="1" dirty="0"/>
          </a:p>
          <a:p>
            <a:pPr marL="0" indent="0">
              <a:buNone/>
            </a:pPr>
            <a:r>
              <a:rPr lang="en-US" sz="1800" b="1" dirty="0"/>
              <a:t>$ git add &lt;filename&gt;			</a:t>
            </a:r>
            <a:r>
              <a:rPr lang="en-US" sz="1800" dirty="0"/>
              <a:t># add a new file/change to the staging area</a:t>
            </a:r>
            <a:endParaRPr lang="en-US" sz="1800" b="1" dirty="0"/>
          </a:p>
          <a:p>
            <a:pPr marL="0" indent="0">
              <a:buNone/>
            </a:pPr>
            <a:endParaRPr lang="en-US" sz="1800" b="1" dirty="0"/>
          </a:p>
          <a:p>
            <a:pPr marL="0" indent="0">
              <a:buNone/>
            </a:pPr>
            <a:r>
              <a:rPr lang="en-US" sz="1800" b="1" dirty="0"/>
              <a:t>$ git commit –m “commit message”	</a:t>
            </a:r>
            <a:r>
              <a:rPr lang="en-US" sz="1800" dirty="0"/>
              <a:t># commit all staged changes to the repository</a:t>
            </a:r>
            <a:endParaRPr lang="en-US" sz="1800" b="1" dirty="0"/>
          </a:p>
          <a:p>
            <a:pPr marL="0" indent="0">
              <a:buNone/>
            </a:pPr>
            <a:endParaRPr lang="en-US" sz="1800" b="1" dirty="0"/>
          </a:p>
          <a:p>
            <a:pPr marL="0" indent="0">
              <a:buNone/>
            </a:pPr>
            <a:r>
              <a:rPr lang="en-US" sz="1800" b="1" dirty="0"/>
              <a:t>$ git log				</a:t>
            </a:r>
            <a:r>
              <a:rPr lang="en-US" sz="1800" dirty="0"/>
              <a:t>	# view commit history</a:t>
            </a:r>
          </a:p>
          <a:p>
            <a:pPr marL="0" indent="0">
              <a:buNone/>
            </a:pPr>
            <a:endParaRPr lang="en-US" sz="1800" dirty="0"/>
          </a:p>
          <a:p>
            <a:pPr marL="0" indent="0">
              <a:buNone/>
            </a:pPr>
            <a:r>
              <a:rPr lang="en-US" sz="1800" b="1" dirty="0"/>
              <a:t>$git diff					</a:t>
            </a:r>
            <a:r>
              <a:rPr lang="en-US" sz="1800" dirty="0"/>
              <a:t># show changes between commits</a:t>
            </a:r>
          </a:p>
          <a:p>
            <a:pPr marL="0" indent="0">
              <a:buNone/>
            </a:pPr>
            <a:endParaRPr lang="en-US" sz="1800" dirty="0"/>
          </a:p>
          <a:p>
            <a:pPr marL="0" indent="0">
              <a:buNone/>
            </a:pPr>
            <a:r>
              <a:rPr lang="en-US" sz="1800" b="1" dirty="0"/>
              <a:t>$git restore				</a:t>
            </a:r>
            <a:r>
              <a:rPr lang="en-US" sz="1800" dirty="0"/>
              <a:t># restore file/s to previous commit</a:t>
            </a:r>
          </a:p>
          <a:p>
            <a:pPr marL="0" indent="0">
              <a:buNone/>
            </a:pPr>
            <a:endParaRPr lang="en-US" sz="1800" b="1" dirty="0"/>
          </a:p>
        </p:txBody>
      </p:sp>
    </p:spTree>
    <p:extLst>
      <p:ext uri="{BB962C8B-B14F-4D97-AF65-F5344CB8AC3E}">
        <p14:creationId xmlns:p14="http://schemas.microsoft.com/office/powerpoint/2010/main" val="60859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2BDA-6C30-F887-9BA6-1176CAC69CE1}"/>
              </a:ext>
            </a:extLst>
          </p:cNvPr>
          <p:cNvSpPr>
            <a:spLocks noGrp="1"/>
          </p:cNvSpPr>
          <p:nvPr>
            <p:ph type="title"/>
          </p:nvPr>
        </p:nvSpPr>
        <p:spPr>
          <a:xfrm>
            <a:off x="2201332" y="365125"/>
            <a:ext cx="9152467" cy="1325563"/>
          </a:xfrm>
        </p:spPr>
        <p:txBody>
          <a:bodyPr/>
          <a:lstStyle/>
          <a:p>
            <a:r>
              <a:rPr lang="en-CA" dirty="0">
                <a:solidFill>
                  <a:srgbClr val="005493"/>
                </a:solidFill>
              </a:rPr>
              <a:t>Local Repository</a:t>
            </a:r>
            <a:endParaRPr lang="en-US" dirty="0">
              <a:solidFill>
                <a:srgbClr val="005493"/>
              </a:solidFill>
            </a:endParaRPr>
          </a:p>
        </p:txBody>
      </p:sp>
      <p:pic>
        <p:nvPicPr>
          <p:cNvPr id="8" name="Picture 2">
            <a:extLst>
              <a:ext uri="{FF2B5EF4-FFF2-40B4-BE49-F238E27FC236}">
                <a16:creationId xmlns:a16="http://schemas.microsoft.com/office/drawing/2014/main" id="{76A4EB1A-03E2-E6DB-AB37-07E7B38AC6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224" y="152933"/>
            <a:ext cx="1649616" cy="6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7D636DD2-DC38-FDA7-3313-B9C40ED22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9343"/>
            <a:ext cx="12192000" cy="375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46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solidFill>
                  <a:srgbClr val="005493"/>
                </a:solidFill>
                <a:latin typeface="+mn-lt"/>
                <a:ea typeface="+mn-ea"/>
                <a:cs typeface="+mn-cs"/>
              </a:rPr>
              <a:t>GitHub</a:t>
            </a:r>
          </a:p>
        </p:txBody>
      </p:sp>
      <p:sp>
        <p:nvSpPr>
          <p:cNvPr id="4" name="Content Placeholder 3"/>
          <p:cNvSpPr>
            <a:spLocks noGrp="1"/>
          </p:cNvSpPr>
          <p:nvPr>
            <p:ph sz="half" idx="2"/>
          </p:nvPr>
        </p:nvSpPr>
        <p:spPr/>
        <p:txBody>
          <a:bodyPr/>
          <a:lstStyle/>
          <a:p>
            <a:r>
              <a:rPr lang="en-CA" dirty="0">
                <a:solidFill>
                  <a:schemeClr val="tx2">
                    <a:lumMod val="75000"/>
                  </a:schemeClr>
                </a:solidFill>
              </a:rPr>
              <a:t>Hosting service for git repositories</a:t>
            </a:r>
          </a:p>
          <a:p>
            <a:r>
              <a:rPr lang="en-CA" dirty="0">
                <a:solidFill>
                  <a:schemeClr val="tx2">
                    <a:lumMod val="75000"/>
                  </a:schemeClr>
                </a:solidFill>
              </a:rPr>
              <a:t>Greatly facilitates collaboration</a:t>
            </a:r>
          </a:p>
          <a:p>
            <a:pPr marL="0" indent="0">
              <a:buNone/>
            </a:pPr>
            <a:endParaRPr lang="en-CA" dirty="0">
              <a:solidFill>
                <a:schemeClr val="tx2">
                  <a:lumMod val="75000"/>
                </a:schemeClr>
              </a:solidFill>
            </a:endParaRPr>
          </a:p>
          <a:p>
            <a:pPr marL="0" indent="0" algn="ctr">
              <a:buNone/>
            </a:pPr>
            <a:r>
              <a:rPr lang="en-CA" b="1" i="1" dirty="0">
                <a:solidFill>
                  <a:schemeClr val="tx2">
                    <a:lumMod val="75000"/>
                  </a:schemeClr>
                </a:solidFill>
              </a:rPr>
              <a:t>Git: </a:t>
            </a:r>
            <a:r>
              <a:rPr lang="en-CA" dirty="0">
                <a:solidFill>
                  <a:schemeClr val="tx2">
                    <a:lumMod val="75000"/>
                  </a:schemeClr>
                </a:solidFill>
              </a:rPr>
              <a:t>Version Control</a:t>
            </a:r>
            <a:endParaRPr lang="en-CA" b="1" i="1" dirty="0">
              <a:solidFill>
                <a:schemeClr val="tx2">
                  <a:lumMod val="75000"/>
                </a:schemeClr>
              </a:solidFill>
            </a:endParaRPr>
          </a:p>
          <a:p>
            <a:pPr marL="0" indent="0" algn="ctr">
              <a:buNone/>
            </a:pPr>
            <a:r>
              <a:rPr lang="en-CA" dirty="0">
                <a:solidFill>
                  <a:schemeClr val="tx2">
                    <a:lumMod val="75000"/>
                  </a:schemeClr>
                </a:solidFill>
              </a:rPr>
              <a:t>+</a:t>
            </a:r>
          </a:p>
          <a:p>
            <a:pPr marL="0" indent="0" algn="ctr">
              <a:buNone/>
            </a:pPr>
            <a:r>
              <a:rPr lang="en-CA" b="1" i="1" dirty="0">
                <a:solidFill>
                  <a:schemeClr val="tx2">
                    <a:lumMod val="75000"/>
                  </a:schemeClr>
                </a:solidFill>
              </a:rPr>
              <a:t>Hub:</a:t>
            </a:r>
            <a:r>
              <a:rPr lang="en-CA" dirty="0">
                <a:solidFill>
                  <a:schemeClr val="tx2">
                    <a:lumMod val="75000"/>
                  </a:schemeClr>
                </a:solidFill>
              </a:rPr>
              <a:t> Centralized repos &amp; </a:t>
            </a:r>
          </a:p>
          <a:p>
            <a:pPr marL="0" indent="0" algn="ctr">
              <a:buNone/>
            </a:pPr>
            <a:r>
              <a:rPr lang="en-CA" dirty="0">
                <a:solidFill>
                  <a:schemeClr val="tx2">
                    <a:lumMod val="75000"/>
                  </a:schemeClr>
                </a:solidFill>
              </a:rPr>
              <a:t>networking/collaborating</a:t>
            </a:r>
            <a:endParaRPr lang="en-CA" b="1" i="1" dirty="0">
              <a:solidFill>
                <a:schemeClr val="tx2">
                  <a:lumMod val="75000"/>
                </a:schemeClr>
              </a:solidFill>
            </a:endParaRPr>
          </a:p>
        </p:txBody>
      </p:sp>
      <p:pic>
        <p:nvPicPr>
          <p:cNvPr id="8194" name="Picture 2" descr="C:\_dev\git-EIS-2015-11-04\img\Octocat_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811760"/>
            <a:ext cx="4888779" cy="40655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552" y="5998418"/>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088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FF4824-A874-46BD-42C2-10030909B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_dev\git-EIS-2015-11-04\img\Octocat_400.png">
            <a:extLst>
              <a:ext uri="{FF2B5EF4-FFF2-40B4-BE49-F238E27FC236}">
                <a16:creationId xmlns:a16="http://schemas.microsoft.com/office/drawing/2014/main" id="{4640BD09-268A-1CB3-946C-D84AB8037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1643" y="736981"/>
            <a:ext cx="2226047" cy="18511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97069CF-4715-F653-FA46-BE307271A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828" y="258816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white cylinder with three stripes&#10;&#10;Description automatically generated">
            <a:extLst>
              <a:ext uri="{FF2B5EF4-FFF2-40B4-BE49-F238E27FC236}">
                <a16:creationId xmlns:a16="http://schemas.microsoft.com/office/drawing/2014/main" id="{9C2C5F7E-803B-0F7F-33E1-A19CFA985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9623" y="1041322"/>
            <a:ext cx="1130300" cy="1739900"/>
          </a:xfrm>
          <a:prstGeom prst="rect">
            <a:avLst/>
          </a:prstGeom>
        </p:spPr>
      </p:pic>
      <p:sp>
        <p:nvSpPr>
          <p:cNvPr id="8" name="TextBox 7">
            <a:extLst>
              <a:ext uri="{FF2B5EF4-FFF2-40B4-BE49-F238E27FC236}">
                <a16:creationId xmlns:a16="http://schemas.microsoft.com/office/drawing/2014/main" id="{78465DFF-DDE4-99D6-70AD-15A58BE7BEBF}"/>
              </a:ext>
            </a:extLst>
          </p:cNvPr>
          <p:cNvSpPr txBox="1"/>
          <p:nvPr/>
        </p:nvSpPr>
        <p:spPr>
          <a:xfrm>
            <a:off x="5989623" y="674220"/>
            <a:ext cx="1015808" cy="369332"/>
          </a:xfrm>
          <a:prstGeom prst="rect">
            <a:avLst/>
          </a:prstGeom>
          <a:noFill/>
        </p:spPr>
        <p:txBody>
          <a:bodyPr wrap="square">
            <a:spAutoFit/>
          </a:bodyPr>
          <a:lstStyle/>
          <a:p>
            <a:r>
              <a:rPr lang="en-CA" dirty="0">
                <a:solidFill>
                  <a:srgbClr val="005493"/>
                </a:solidFill>
              </a:rPr>
              <a:t>Remote </a:t>
            </a:r>
            <a:endParaRPr lang="en-US" dirty="0"/>
          </a:p>
        </p:txBody>
      </p:sp>
      <p:sp>
        <p:nvSpPr>
          <p:cNvPr id="10" name="TextBox 9">
            <a:extLst>
              <a:ext uri="{FF2B5EF4-FFF2-40B4-BE49-F238E27FC236}">
                <a16:creationId xmlns:a16="http://schemas.microsoft.com/office/drawing/2014/main" id="{46FBE1F5-CBB2-6A07-7E74-247B0B78CB23}"/>
              </a:ext>
            </a:extLst>
          </p:cNvPr>
          <p:cNvSpPr txBox="1"/>
          <p:nvPr/>
        </p:nvSpPr>
        <p:spPr>
          <a:xfrm>
            <a:off x="3159547" y="5065591"/>
            <a:ext cx="1760561" cy="923330"/>
          </a:xfrm>
          <a:prstGeom prst="rect">
            <a:avLst/>
          </a:prstGeom>
          <a:noFill/>
        </p:spPr>
        <p:txBody>
          <a:bodyPr wrap="square" rtlCol="0">
            <a:spAutoFit/>
          </a:bodyPr>
          <a:lstStyle/>
          <a:p>
            <a:r>
              <a:rPr lang="en-US" sz="5400" dirty="0"/>
              <a:t>🧑‍💻</a:t>
            </a:r>
          </a:p>
        </p:txBody>
      </p:sp>
      <p:sp>
        <p:nvSpPr>
          <p:cNvPr id="11" name="TextBox 10">
            <a:extLst>
              <a:ext uri="{FF2B5EF4-FFF2-40B4-BE49-F238E27FC236}">
                <a16:creationId xmlns:a16="http://schemas.microsoft.com/office/drawing/2014/main" id="{DC7A8674-2B37-3CD8-8E14-6A68CD4CE629}"/>
              </a:ext>
            </a:extLst>
          </p:cNvPr>
          <p:cNvSpPr txBox="1"/>
          <p:nvPr/>
        </p:nvSpPr>
        <p:spPr>
          <a:xfrm>
            <a:off x="5605824" y="5328691"/>
            <a:ext cx="1760561" cy="923330"/>
          </a:xfrm>
          <a:prstGeom prst="rect">
            <a:avLst/>
          </a:prstGeom>
          <a:noFill/>
        </p:spPr>
        <p:txBody>
          <a:bodyPr wrap="square" rtlCol="0">
            <a:spAutoFit/>
          </a:bodyPr>
          <a:lstStyle/>
          <a:p>
            <a:r>
              <a:rPr lang="en-US" sz="5400" dirty="0"/>
              <a:t>👩🏻‍💻</a:t>
            </a:r>
          </a:p>
        </p:txBody>
      </p:sp>
      <p:sp>
        <p:nvSpPr>
          <p:cNvPr id="12" name="TextBox 11">
            <a:extLst>
              <a:ext uri="{FF2B5EF4-FFF2-40B4-BE49-F238E27FC236}">
                <a16:creationId xmlns:a16="http://schemas.microsoft.com/office/drawing/2014/main" id="{B1ECE2A7-1530-9782-83CE-6CE412AE8E4D}"/>
              </a:ext>
            </a:extLst>
          </p:cNvPr>
          <p:cNvSpPr txBox="1"/>
          <p:nvPr/>
        </p:nvSpPr>
        <p:spPr>
          <a:xfrm>
            <a:off x="8247798" y="5065592"/>
            <a:ext cx="1760561" cy="923330"/>
          </a:xfrm>
          <a:prstGeom prst="rect">
            <a:avLst/>
          </a:prstGeom>
          <a:noFill/>
        </p:spPr>
        <p:txBody>
          <a:bodyPr wrap="square" rtlCol="0">
            <a:spAutoFit/>
          </a:bodyPr>
          <a:lstStyle/>
          <a:p>
            <a:r>
              <a:rPr lang="en-US" sz="5400" dirty="0"/>
              <a:t>👨🏽‍💻</a:t>
            </a:r>
          </a:p>
        </p:txBody>
      </p:sp>
      <p:pic>
        <p:nvPicPr>
          <p:cNvPr id="13" name="Picture 2">
            <a:extLst>
              <a:ext uri="{FF2B5EF4-FFF2-40B4-BE49-F238E27FC236}">
                <a16:creationId xmlns:a16="http://schemas.microsoft.com/office/drawing/2014/main" id="{3A4A208D-F6A6-0603-51AA-A736AA8CFC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7170" y="5816835"/>
            <a:ext cx="824809" cy="34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075F00C0-33F2-AE7A-767F-5358B4A8D4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3269" y="5816835"/>
            <a:ext cx="824809" cy="34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7D07F348-B931-67D5-B7C6-AFAD565140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5824" y="6141321"/>
            <a:ext cx="824809" cy="34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 white cylinder with three stripes&#10;&#10;Description automatically generated">
            <a:extLst>
              <a:ext uri="{FF2B5EF4-FFF2-40B4-BE49-F238E27FC236}">
                <a16:creationId xmlns:a16="http://schemas.microsoft.com/office/drawing/2014/main" id="{2AD1EA40-21B8-7E18-6BC0-C626973803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6323" y="5369075"/>
            <a:ext cx="437028" cy="672728"/>
          </a:xfrm>
          <a:prstGeom prst="rect">
            <a:avLst/>
          </a:prstGeom>
        </p:spPr>
      </p:pic>
      <p:sp>
        <p:nvSpPr>
          <p:cNvPr id="17" name="TextBox 16">
            <a:extLst>
              <a:ext uri="{FF2B5EF4-FFF2-40B4-BE49-F238E27FC236}">
                <a16:creationId xmlns:a16="http://schemas.microsoft.com/office/drawing/2014/main" id="{7F478D53-1E88-0CB5-7074-2C635A4A2273}"/>
              </a:ext>
            </a:extLst>
          </p:cNvPr>
          <p:cNvSpPr txBox="1"/>
          <p:nvPr/>
        </p:nvSpPr>
        <p:spPr>
          <a:xfrm>
            <a:off x="3912311" y="5004163"/>
            <a:ext cx="992965" cy="369332"/>
          </a:xfrm>
          <a:prstGeom prst="rect">
            <a:avLst/>
          </a:prstGeom>
          <a:noFill/>
        </p:spPr>
        <p:txBody>
          <a:bodyPr wrap="square">
            <a:spAutoFit/>
          </a:bodyPr>
          <a:lstStyle/>
          <a:p>
            <a:r>
              <a:rPr lang="en-CA" dirty="0">
                <a:solidFill>
                  <a:srgbClr val="005493"/>
                </a:solidFill>
              </a:rPr>
              <a:t>Local</a:t>
            </a:r>
            <a:endParaRPr lang="en-US" dirty="0"/>
          </a:p>
        </p:txBody>
      </p:sp>
      <p:pic>
        <p:nvPicPr>
          <p:cNvPr id="19" name="Picture 18" descr="A white cylinder with three stripes&#10;&#10;Description automatically generated">
            <a:extLst>
              <a:ext uri="{FF2B5EF4-FFF2-40B4-BE49-F238E27FC236}">
                <a16:creationId xmlns:a16="http://schemas.microsoft.com/office/drawing/2014/main" id="{07C35C88-8EB4-0FF0-A8A2-33BAA1226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2903" y="5693603"/>
            <a:ext cx="437028" cy="672728"/>
          </a:xfrm>
          <a:prstGeom prst="rect">
            <a:avLst/>
          </a:prstGeom>
        </p:spPr>
      </p:pic>
      <p:sp>
        <p:nvSpPr>
          <p:cNvPr id="20" name="TextBox 19">
            <a:extLst>
              <a:ext uri="{FF2B5EF4-FFF2-40B4-BE49-F238E27FC236}">
                <a16:creationId xmlns:a16="http://schemas.microsoft.com/office/drawing/2014/main" id="{7B197D3F-AA4A-1166-734F-14E070D91638}"/>
              </a:ext>
            </a:extLst>
          </p:cNvPr>
          <p:cNvSpPr txBox="1"/>
          <p:nvPr/>
        </p:nvSpPr>
        <p:spPr>
          <a:xfrm>
            <a:off x="6358891" y="5328691"/>
            <a:ext cx="992965" cy="369332"/>
          </a:xfrm>
          <a:prstGeom prst="rect">
            <a:avLst/>
          </a:prstGeom>
          <a:noFill/>
        </p:spPr>
        <p:txBody>
          <a:bodyPr wrap="square">
            <a:spAutoFit/>
          </a:bodyPr>
          <a:lstStyle/>
          <a:p>
            <a:r>
              <a:rPr lang="en-CA" dirty="0">
                <a:solidFill>
                  <a:srgbClr val="005493"/>
                </a:solidFill>
              </a:rPr>
              <a:t>Local</a:t>
            </a:r>
            <a:endParaRPr lang="en-US" dirty="0"/>
          </a:p>
        </p:txBody>
      </p:sp>
      <p:pic>
        <p:nvPicPr>
          <p:cNvPr id="22" name="Picture 21" descr="A white cylinder with three stripes&#10;&#10;Description automatically generated">
            <a:extLst>
              <a:ext uri="{FF2B5EF4-FFF2-40B4-BE49-F238E27FC236}">
                <a16:creationId xmlns:a16="http://schemas.microsoft.com/office/drawing/2014/main" id="{71C3AF95-CF02-091B-3A08-3C5FD4BF1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4877" y="5369075"/>
            <a:ext cx="437028" cy="672728"/>
          </a:xfrm>
          <a:prstGeom prst="rect">
            <a:avLst/>
          </a:prstGeom>
        </p:spPr>
      </p:pic>
      <p:sp>
        <p:nvSpPr>
          <p:cNvPr id="23" name="TextBox 22">
            <a:extLst>
              <a:ext uri="{FF2B5EF4-FFF2-40B4-BE49-F238E27FC236}">
                <a16:creationId xmlns:a16="http://schemas.microsoft.com/office/drawing/2014/main" id="{062DFF15-EF47-FDDB-EACD-677F035BC3A1}"/>
              </a:ext>
            </a:extLst>
          </p:cNvPr>
          <p:cNvSpPr txBox="1"/>
          <p:nvPr/>
        </p:nvSpPr>
        <p:spPr>
          <a:xfrm>
            <a:off x="9070865" y="5004163"/>
            <a:ext cx="992965" cy="369332"/>
          </a:xfrm>
          <a:prstGeom prst="rect">
            <a:avLst/>
          </a:prstGeom>
          <a:noFill/>
        </p:spPr>
        <p:txBody>
          <a:bodyPr wrap="square">
            <a:spAutoFit/>
          </a:bodyPr>
          <a:lstStyle/>
          <a:p>
            <a:r>
              <a:rPr lang="en-CA" dirty="0">
                <a:solidFill>
                  <a:srgbClr val="005493"/>
                </a:solidFill>
              </a:rPr>
              <a:t>Local</a:t>
            </a:r>
            <a:endParaRPr lang="en-US" dirty="0"/>
          </a:p>
        </p:txBody>
      </p:sp>
      <p:cxnSp>
        <p:nvCxnSpPr>
          <p:cNvPr id="26" name="Straight Arrow Connector 25">
            <a:extLst>
              <a:ext uri="{FF2B5EF4-FFF2-40B4-BE49-F238E27FC236}">
                <a16:creationId xmlns:a16="http://schemas.microsoft.com/office/drawing/2014/main" id="{1C79DE5A-EBE1-CB23-EC15-AE24CCAA1B0B}"/>
              </a:ext>
            </a:extLst>
          </p:cNvPr>
          <p:cNvCxnSpPr>
            <a:cxnSpLocks/>
          </p:cNvCxnSpPr>
          <p:nvPr/>
        </p:nvCxnSpPr>
        <p:spPr>
          <a:xfrm>
            <a:off x="7366385" y="3429000"/>
            <a:ext cx="949438" cy="1260971"/>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4326676-2363-F497-D9BA-8F5AE293C93E}"/>
              </a:ext>
            </a:extLst>
          </p:cNvPr>
          <p:cNvCxnSpPr>
            <a:cxnSpLocks/>
          </p:cNvCxnSpPr>
          <p:nvPr/>
        </p:nvCxnSpPr>
        <p:spPr>
          <a:xfrm>
            <a:off x="6239918" y="3429000"/>
            <a:ext cx="0" cy="164409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6914AB52-49DC-32D2-CE47-7B0854ABA9FE}"/>
              </a:ext>
            </a:extLst>
          </p:cNvPr>
          <p:cNvCxnSpPr>
            <a:cxnSpLocks/>
          </p:cNvCxnSpPr>
          <p:nvPr/>
        </p:nvCxnSpPr>
        <p:spPr>
          <a:xfrm flipH="1">
            <a:off x="3912311" y="3429000"/>
            <a:ext cx="591040" cy="138952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19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2BDA-6C30-F887-9BA6-1176CAC69CE1}"/>
              </a:ext>
            </a:extLst>
          </p:cNvPr>
          <p:cNvSpPr>
            <a:spLocks noGrp="1"/>
          </p:cNvSpPr>
          <p:nvPr>
            <p:ph type="title"/>
          </p:nvPr>
        </p:nvSpPr>
        <p:spPr>
          <a:xfrm>
            <a:off x="2201332" y="365125"/>
            <a:ext cx="9152467" cy="1325563"/>
          </a:xfrm>
        </p:spPr>
        <p:txBody>
          <a:bodyPr/>
          <a:lstStyle/>
          <a:p>
            <a:r>
              <a:rPr lang="en-CA" dirty="0">
                <a:solidFill>
                  <a:srgbClr val="005493"/>
                </a:solidFill>
              </a:rPr>
              <a:t>Remote Repository </a:t>
            </a:r>
            <a:endParaRPr lang="en-US" dirty="0">
              <a:solidFill>
                <a:srgbClr val="005493"/>
              </a:solidFill>
            </a:endParaRPr>
          </a:p>
        </p:txBody>
      </p:sp>
      <p:pic>
        <p:nvPicPr>
          <p:cNvPr id="8" name="Picture 2">
            <a:extLst>
              <a:ext uri="{FF2B5EF4-FFF2-40B4-BE49-F238E27FC236}">
                <a16:creationId xmlns:a16="http://schemas.microsoft.com/office/drawing/2014/main" id="{76A4EB1A-03E2-E6DB-AB37-07E7B38AC6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224" y="152933"/>
            <a:ext cx="1649616" cy="6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diagram of a git&#10;&#10;Description automatically generated">
            <a:extLst>
              <a:ext uri="{FF2B5EF4-FFF2-40B4-BE49-F238E27FC236}">
                <a16:creationId xmlns:a16="http://schemas.microsoft.com/office/drawing/2014/main" id="{E5887C76-405A-2D04-37A7-E8A074C21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1365" y="1520361"/>
            <a:ext cx="7772400" cy="5108991"/>
          </a:xfrm>
          <a:prstGeom prst="rect">
            <a:avLst/>
          </a:prstGeom>
        </p:spPr>
      </p:pic>
    </p:spTree>
    <p:extLst>
      <p:ext uri="{BB962C8B-B14F-4D97-AF65-F5344CB8AC3E}">
        <p14:creationId xmlns:p14="http://schemas.microsoft.com/office/powerpoint/2010/main" val="3810874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8F754B-A749-C01B-3F09-B143A8EB47B5}"/>
              </a:ext>
            </a:extLst>
          </p:cNvPr>
          <p:cNvSpPr txBox="1"/>
          <p:nvPr/>
        </p:nvSpPr>
        <p:spPr>
          <a:xfrm>
            <a:off x="4497049" y="2459503"/>
            <a:ext cx="6803128" cy="1938992"/>
          </a:xfrm>
          <a:prstGeom prst="rect">
            <a:avLst/>
          </a:prstGeom>
          <a:noFill/>
        </p:spPr>
        <p:txBody>
          <a:bodyPr wrap="square" rtlCol="0">
            <a:spAutoFit/>
          </a:bodyPr>
          <a:lstStyle/>
          <a:p>
            <a:r>
              <a:rPr lang="en-CA" sz="6000" dirty="0">
                <a:solidFill>
                  <a:srgbClr val="005493"/>
                </a:solidFill>
              </a:rPr>
              <a:t>Create your first remote repository!</a:t>
            </a:r>
            <a:endParaRPr lang="en-US" sz="6000" dirty="0">
              <a:solidFill>
                <a:srgbClr val="005493"/>
              </a:solidFill>
            </a:endParaRPr>
          </a:p>
        </p:txBody>
      </p:sp>
      <p:pic>
        <p:nvPicPr>
          <p:cNvPr id="3" name="Picture 2">
            <a:extLst>
              <a:ext uri="{FF2B5EF4-FFF2-40B4-BE49-F238E27FC236}">
                <a16:creationId xmlns:a16="http://schemas.microsoft.com/office/drawing/2014/main" id="{25E2DA70-CDBF-0459-D3B7-707B69DF3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445" y="2941355"/>
            <a:ext cx="2381955" cy="97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145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5C1F-AD98-3CE2-9B2E-0CBF8E497470}"/>
              </a:ext>
            </a:extLst>
          </p:cNvPr>
          <p:cNvSpPr>
            <a:spLocks noGrp="1"/>
          </p:cNvSpPr>
          <p:nvPr>
            <p:ph type="title"/>
          </p:nvPr>
        </p:nvSpPr>
        <p:spPr/>
        <p:txBody>
          <a:bodyPr/>
          <a:lstStyle/>
          <a:p>
            <a:r>
              <a:rPr lang="en-CA" dirty="0">
                <a:solidFill>
                  <a:srgbClr val="005493"/>
                </a:solidFill>
              </a:rPr>
              <a:t>A Collaborative Workflow</a:t>
            </a:r>
            <a:endParaRPr lang="en-US" dirty="0">
              <a:solidFill>
                <a:srgbClr val="005493"/>
              </a:solidFill>
            </a:endParaRPr>
          </a:p>
        </p:txBody>
      </p:sp>
      <p:pic>
        <p:nvPicPr>
          <p:cNvPr id="4" name="Picture 3">
            <a:extLst>
              <a:ext uri="{FF2B5EF4-FFF2-40B4-BE49-F238E27FC236}">
                <a16:creationId xmlns:a16="http://schemas.microsoft.com/office/drawing/2014/main" id="{26DD140F-33CA-ED6D-2928-891327631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C6FBCF4C-0370-B167-A9F8-667F65E3CB2F}"/>
              </a:ext>
            </a:extLst>
          </p:cNvPr>
          <p:cNvSpPr txBox="1"/>
          <p:nvPr/>
        </p:nvSpPr>
        <p:spPr>
          <a:xfrm>
            <a:off x="640333" y="5407378"/>
            <a:ext cx="5317067" cy="369332"/>
          </a:xfrm>
          <a:prstGeom prst="rect">
            <a:avLst/>
          </a:prstGeom>
          <a:noFill/>
        </p:spPr>
        <p:txBody>
          <a:bodyPr wrap="square" rtlCol="0">
            <a:spAutoFit/>
          </a:bodyPr>
          <a:lstStyle/>
          <a:p>
            <a:pPr marL="342900" indent="-342900">
              <a:buFont typeface="+mj-lt"/>
              <a:buAutoNum type="arabicPeriod"/>
            </a:pPr>
            <a:r>
              <a:rPr lang="en-CA" dirty="0"/>
              <a:t>Initial repository set up</a:t>
            </a:r>
            <a:endParaRPr lang="en-US" dirty="0"/>
          </a:p>
        </p:txBody>
      </p:sp>
      <p:sp>
        <p:nvSpPr>
          <p:cNvPr id="9" name="Content Placeholder 2">
            <a:extLst>
              <a:ext uri="{FF2B5EF4-FFF2-40B4-BE49-F238E27FC236}">
                <a16:creationId xmlns:a16="http://schemas.microsoft.com/office/drawing/2014/main" id="{632F7D5F-457A-A274-25DB-2515E5EE5CBB}"/>
              </a:ext>
            </a:extLst>
          </p:cNvPr>
          <p:cNvSpPr>
            <a:spLocks noGrp="1"/>
          </p:cNvSpPr>
          <p:nvPr>
            <p:ph idx="1"/>
          </p:nvPr>
        </p:nvSpPr>
        <p:spPr>
          <a:xfrm>
            <a:off x="838200" y="1825625"/>
            <a:ext cx="10515600" cy="4351338"/>
          </a:xfrm>
        </p:spPr>
        <p:txBody>
          <a:bodyPr numCol="3">
            <a:normAutofit/>
          </a:bodyPr>
          <a:lstStyle/>
          <a:p>
            <a:pPr marL="0" indent="0">
              <a:buNone/>
            </a:pPr>
            <a:r>
              <a:rPr lang="en-US" b="1" dirty="0"/>
              <a:t>Original Repository</a:t>
            </a:r>
          </a:p>
          <a:p>
            <a:pPr marL="0" indent="0">
              <a:buNone/>
            </a:pPr>
            <a:endParaRPr lang="en-US" dirty="0"/>
          </a:p>
          <a:p>
            <a:pPr marL="0" indent="0">
              <a:buNone/>
            </a:pPr>
            <a:r>
              <a:rPr lang="en-US" dirty="0">
                <a:solidFill>
                  <a:srgbClr val="C00000"/>
                </a:solidFill>
              </a:rPr>
              <a:t>|── planets</a:t>
            </a:r>
          </a:p>
          <a:p>
            <a:pPr marL="0" indent="0">
              <a:buNone/>
            </a:pPr>
            <a:r>
              <a:rPr lang="en-US" dirty="0">
                <a:solidFill>
                  <a:srgbClr val="C00000"/>
                </a:solidFill>
              </a:rPr>
              <a:t>|   |── mars.txt</a:t>
            </a:r>
          </a:p>
          <a:p>
            <a:pPr marL="0" indent="0">
              <a:buNone/>
            </a:pPr>
            <a:r>
              <a:rPr lang="en-US" dirty="0">
                <a:solidFill>
                  <a:srgbClr val="C00000"/>
                </a:solidFill>
              </a:rPr>
              <a:t>|   |── .git</a:t>
            </a:r>
          </a:p>
          <a:p>
            <a:pPr marL="0" indent="0">
              <a:buNone/>
            </a:pPr>
            <a:endParaRPr lang="en-US" dirty="0"/>
          </a:p>
          <a:p>
            <a:pPr marL="0" indent="0">
              <a:buNone/>
            </a:pPr>
            <a:endParaRPr lang="en-US" b="1" dirty="0"/>
          </a:p>
          <a:p>
            <a:pPr marL="0" indent="0">
              <a:buNone/>
            </a:pPr>
            <a:endParaRPr lang="en-US" b="1" dirty="0"/>
          </a:p>
          <a:p>
            <a:pPr marL="0" indent="0">
              <a:buNone/>
            </a:pPr>
            <a:endParaRPr lang="en-US" dirty="0"/>
          </a:p>
        </p:txBody>
      </p:sp>
      <p:sp>
        <p:nvSpPr>
          <p:cNvPr id="10" name="TextBox 9">
            <a:extLst>
              <a:ext uri="{FF2B5EF4-FFF2-40B4-BE49-F238E27FC236}">
                <a16:creationId xmlns:a16="http://schemas.microsoft.com/office/drawing/2014/main" id="{1012FEFF-2FB6-5C38-E9B4-A493EDF9E44B}"/>
              </a:ext>
            </a:extLst>
          </p:cNvPr>
          <p:cNvSpPr txBox="1"/>
          <p:nvPr/>
        </p:nvSpPr>
        <p:spPr>
          <a:xfrm>
            <a:off x="8410223" y="388331"/>
            <a:ext cx="3296356" cy="923330"/>
          </a:xfrm>
          <a:prstGeom prst="rect">
            <a:avLst/>
          </a:prstGeom>
          <a:noFill/>
          <a:ln w="19050">
            <a:solidFill>
              <a:schemeClr val="tx1">
                <a:lumMod val="95000"/>
                <a:lumOff val="5000"/>
              </a:schemeClr>
            </a:solidFill>
          </a:ln>
        </p:spPr>
        <p:txBody>
          <a:bodyPr wrap="square" rtlCol="0">
            <a:spAutoFit/>
          </a:bodyPr>
          <a:lstStyle/>
          <a:p>
            <a:r>
              <a:rPr lang="en-CA" dirty="0"/>
              <a:t>git init</a:t>
            </a:r>
          </a:p>
          <a:p>
            <a:r>
              <a:rPr lang="en-CA" dirty="0"/>
              <a:t>git add mars.txt</a:t>
            </a:r>
          </a:p>
          <a:p>
            <a:r>
              <a:rPr lang="en-CA" dirty="0"/>
              <a:t>git commit –m “first commit”</a:t>
            </a:r>
            <a:endParaRPr lang="en-US" dirty="0"/>
          </a:p>
        </p:txBody>
      </p:sp>
    </p:spTree>
    <p:extLst>
      <p:ext uri="{BB962C8B-B14F-4D97-AF65-F5344CB8AC3E}">
        <p14:creationId xmlns:p14="http://schemas.microsoft.com/office/powerpoint/2010/main" val="1630675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5C1F-AD98-3CE2-9B2E-0CBF8E497470}"/>
              </a:ext>
            </a:extLst>
          </p:cNvPr>
          <p:cNvSpPr>
            <a:spLocks noGrp="1"/>
          </p:cNvSpPr>
          <p:nvPr>
            <p:ph type="title"/>
          </p:nvPr>
        </p:nvSpPr>
        <p:spPr/>
        <p:txBody>
          <a:bodyPr/>
          <a:lstStyle/>
          <a:p>
            <a:r>
              <a:rPr lang="en-CA" dirty="0">
                <a:solidFill>
                  <a:srgbClr val="005493"/>
                </a:solidFill>
              </a:rPr>
              <a:t>A Collaborative Workflow</a:t>
            </a:r>
            <a:endParaRPr lang="en-US" dirty="0">
              <a:solidFill>
                <a:srgbClr val="005493"/>
              </a:solidFill>
            </a:endParaRPr>
          </a:p>
        </p:txBody>
      </p:sp>
      <p:sp>
        <p:nvSpPr>
          <p:cNvPr id="3" name="Content Placeholder 2">
            <a:extLst>
              <a:ext uri="{FF2B5EF4-FFF2-40B4-BE49-F238E27FC236}">
                <a16:creationId xmlns:a16="http://schemas.microsoft.com/office/drawing/2014/main" id="{35E70507-20B8-B2F1-8225-B256C086B5D3}"/>
              </a:ext>
            </a:extLst>
          </p:cNvPr>
          <p:cNvSpPr>
            <a:spLocks noGrp="1"/>
          </p:cNvSpPr>
          <p:nvPr>
            <p:ph idx="1"/>
          </p:nvPr>
        </p:nvSpPr>
        <p:spPr/>
        <p:txBody>
          <a:bodyPr numCol="3">
            <a:normAutofit/>
          </a:bodyPr>
          <a:lstStyle/>
          <a:p>
            <a:pPr marL="0" indent="0">
              <a:buNone/>
            </a:pPr>
            <a:r>
              <a:rPr lang="en-US" b="1" dirty="0"/>
              <a:t>Original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t>|   |── .git</a:t>
            </a:r>
          </a:p>
          <a:p>
            <a:pPr marL="0" indent="0">
              <a:buNone/>
            </a:pPr>
            <a:endParaRPr lang="en-US" dirty="0"/>
          </a:p>
          <a:p>
            <a:pPr marL="0" indent="0">
              <a:buNone/>
            </a:pPr>
            <a:endParaRPr lang="en-US" b="1" dirty="0"/>
          </a:p>
          <a:p>
            <a:pPr marL="0" indent="0">
              <a:buNone/>
            </a:pPr>
            <a:endParaRPr lang="en-US" b="1" dirty="0"/>
          </a:p>
          <a:p>
            <a:pPr marL="0" indent="0">
              <a:buNone/>
            </a:pPr>
            <a:r>
              <a:rPr lang="en-US" b="1" dirty="0"/>
              <a:t>GitHub Repository</a:t>
            </a:r>
          </a:p>
          <a:p>
            <a:pPr marL="0" indent="0">
              <a:buNone/>
            </a:pPr>
            <a:endParaRPr lang="en-US" dirty="0"/>
          </a:p>
          <a:p>
            <a:pPr marL="0" indent="0">
              <a:buNone/>
            </a:pPr>
            <a:r>
              <a:rPr lang="en-US" dirty="0">
                <a:solidFill>
                  <a:srgbClr val="C00000"/>
                </a:solidFill>
              </a:rPr>
              <a:t>|── planets</a:t>
            </a:r>
          </a:p>
          <a:p>
            <a:pPr marL="0" indent="0">
              <a:buNone/>
            </a:pPr>
            <a:r>
              <a:rPr lang="en-US" dirty="0">
                <a:solidFill>
                  <a:srgbClr val="C00000"/>
                </a:solidFill>
              </a:rPr>
              <a:t>|   |── .git</a:t>
            </a:r>
          </a:p>
          <a:p>
            <a:pPr marL="0" indent="0">
              <a:buNone/>
            </a:pPr>
            <a:endParaRPr lang="en-US" dirty="0"/>
          </a:p>
          <a:p>
            <a:pPr marL="0" indent="0">
              <a:buNone/>
            </a:pPr>
            <a:endParaRPr lang="en-US" b="1" dirty="0"/>
          </a:p>
          <a:p>
            <a:pPr marL="0" indent="0">
              <a:buNone/>
            </a:pPr>
            <a:endParaRPr lang="en-US" b="1" dirty="0"/>
          </a:p>
          <a:p>
            <a:pPr marL="0" indent="0">
              <a:buNone/>
            </a:pPr>
            <a:endParaRPr lang="en-US" dirty="0"/>
          </a:p>
        </p:txBody>
      </p:sp>
      <p:pic>
        <p:nvPicPr>
          <p:cNvPr id="4" name="Picture 3">
            <a:extLst>
              <a:ext uri="{FF2B5EF4-FFF2-40B4-BE49-F238E27FC236}">
                <a16:creationId xmlns:a16="http://schemas.microsoft.com/office/drawing/2014/main" id="{26DD140F-33CA-ED6D-2928-891327631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18A5268-082D-420C-0551-D0C1AEB33084}"/>
              </a:ext>
            </a:extLst>
          </p:cNvPr>
          <p:cNvSpPr txBox="1"/>
          <p:nvPr/>
        </p:nvSpPr>
        <p:spPr>
          <a:xfrm>
            <a:off x="640333" y="5407378"/>
            <a:ext cx="5317067" cy="646331"/>
          </a:xfrm>
          <a:prstGeom prst="rect">
            <a:avLst/>
          </a:prstGeom>
          <a:noFill/>
        </p:spPr>
        <p:txBody>
          <a:bodyPr wrap="square" rtlCol="0">
            <a:spAutoFit/>
          </a:bodyPr>
          <a:lstStyle/>
          <a:p>
            <a:pPr marL="342900" indent="-342900">
              <a:buAutoNum type="arabicPeriod"/>
            </a:pPr>
            <a:r>
              <a:rPr lang="en-CA" dirty="0"/>
              <a:t>Initial repository set up</a:t>
            </a:r>
          </a:p>
          <a:p>
            <a:pPr marL="342900" indent="-342900">
              <a:buAutoNum type="arabicPeriod"/>
            </a:pPr>
            <a:r>
              <a:rPr lang="en-CA" dirty="0"/>
              <a:t>Remote repository created &amp; linked </a:t>
            </a:r>
            <a:endParaRPr lang="en-US" dirty="0"/>
          </a:p>
        </p:txBody>
      </p:sp>
      <p:sp>
        <p:nvSpPr>
          <p:cNvPr id="8" name="TextBox 7">
            <a:extLst>
              <a:ext uri="{FF2B5EF4-FFF2-40B4-BE49-F238E27FC236}">
                <a16:creationId xmlns:a16="http://schemas.microsoft.com/office/drawing/2014/main" id="{774C9DBE-F8C1-4FAC-427F-EBD33D6F9779}"/>
              </a:ext>
            </a:extLst>
          </p:cNvPr>
          <p:cNvSpPr txBox="1"/>
          <p:nvPr/>
        </p:nvSpPr>
        <p:spPr>
          <a:xfrm>
            <a:off x="8410223" y="388331"/>
            <a:ext cx="3296356" cy="923330"/>
          </a:xfrm>
          <a:prstGeom prst="rect">
            <a:avLst/>
          </a:prstGeom>
          <a:noFill/>
          <a:ln w="19050">
            <a:solidFill>
              <a:schemeClr val="tx1">
                <a:lumMod val="95000"/>
                <a:lumOff val="5000"/>
              </a:schemeClr>
            </a:solidFill>
          </a:ln>
        </p:spPr>
        <p:txBody>
          <a:bodyPr wrap="square" rtlCol="0">
            <a:spAutoFit/>
          </a:bodyPr>
          <a:lstStyle/>
          <a:p>
            <a:r>
              <a:rPr lang="en-CA" dirty="0"/>
              <a:t>done on GitHub</a:t>
            </a:r>
          </a:p>
          <a:p>
            <a:r>
              <a:rPr lang="en-CA" dirty="0"/>
              <a:t>git remote add origin &lt;url&gt;</a:t>
            </a:r>
          </a:p>
          <a:p>
            <a:endParaRPr lang="en-US" dirty="0"/>
          </a:p>
        </p:txBody>
      </p:sp>
    </p:spTree>
    <p:extLst>
      <p:ext uri="{BB962C8B-B14F-4D97-AF65-F5344CB8AC3E}">
        <p14:creationId xmlns:p14="http://schemas.microsoft.com/office/powerpoint/2010/main" val="3976913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5C1F-AD98-3CE2-9B2E-0CBF8E497470}"/>
              </a:ext>
            </a:extLst>
          </p:cNvPr>
          <p:cNvSpPr>
            <a:spLocks noGrp="1"/>
          </p:cNvSpPr>
          <p:nvPr>
            <p:ph type="title"/>
          </p:nvPr>
        </p:nvSpPr>
        <p:spPr/>
        <p:txBody>
          <a:bodyPr/>
          <a:lstStyle/>
          <a:p>
            <a:r>
              <a:rPr lang="en-CA" dirty="0">
                <a:solidFill>
                  <a:srgbClr val="005493"/>
                </a:solidFill>
              </a:rPr>
              <a:t>A Collaborative Workflow</a:t>
            </a:r>
            <a:endParaRPr lang="en-US" dirty="0">
              <a:solidFill>
                <a:srgbClr val="005493"/>
              </a:solidFill>
            </a:endParaRPr>
          </a:p>
        </p:txBody>
      </p:sp>
      <p:sp>
        <p:nvSpPr>
          <p:cNvPr id="3" name="Content Placeholder 2">
            <a:extLst>
              <a:ext uri="{FF2B5EF4-FFF2-40B4-BE49-F238E27FC236}">
                <a16:creationId xmlns:a16="http://schemas.microsoft.com/office/drawing/2014/main" id="{35E70507-20B8-B2F1-8225-B256C086B5D3}"/>
              </a:ext>
            </a:extLst>
          </p:cNvPr>
          <p:cNvSpPr>
            <a:spLocks noGrp="1"/>
          </p:cNvSpPr>
          <p:nvPr>
            <p:ph idx="1"/>
          </p:nvPr>
        </p:nvSpPr>
        <p:spPr/>
        <p:txBody>
          <a:bodyPr numCol="3">
            <a:normAutofit/>
          </a:bodyPr>
          <a:lstStyle/>
          <a:p>
            <a:pPr marL="0" indent="0">
              <a:buNone/>
            </a:pPr>
            <a:r>
              <a:rPr lang="en-US" b="1" dirty="0"/>
              <a:t>Original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t>|   |── .git</a:t>
            </a:r>
          </a:p>
          <a:p>
            <a:pPr marL="0" indent="0">
              <a:buNone/>
            </a:pPr>
            <a:endParaRPr lang="en-US" dirty="0"/>
          </a:p>
          <a:p>
            <a:pPr marL="0" indent="0">
              <a:buNone/>
            </a:pPr>
            <a:endParaRPr lang="en-US" b="1" dirty="0"/>
          </a:p>
          <a:p>
            <a:pPr marL="0" indent="0">
              <a:buNone/>
            </a:pPr>
            <a:endParaRPr lang="en-US" b="1" dirty="0"/>
          </a:p>
          <a:p>
            <a:pPr marL="0" indent="0">
              <a:buNone/>
            </a:pPr>
            <a:r>
              <a:rPr lang="en-US" b="1" dirty="0"/>
              <a:t>GitHub Repository</a:t>
            </a:r>
          </a:p>
          <a:p>
            <a:pPr marL="0" indent="0">
              <a:buNone/>
            </a:pPr>
            <a:endParaRPr lang="en-US" dirty="0"/>
          </a:p>
          <a:p>
            <a:pPr marL="0" indent="0">
              <a:buNone/>
            </a:pPr>
            <a:r>
              <a:rPr lang="en-US" dirty="0"/>
              <a:t>|── planets</a:t>
            </a:r>
          </a:p>
          <a:p>
            <a:pPr marL="0" indent="0">
              <a:buNone/>
            </a:pPr>
            <a:r>
              <a:rPr lang="en-US" dirty="0">
                <a:solidFill>
                  <a:srgbClr val="C00000"/>
                </a:solidFill>
              </a:rPr>
              <a:t>|   |── mars.txt</a:t>
            </a:r>
          </a:p>
          <a:p>
            <a:pPr marL="0" indent="0">
              <a:buNone/>
            </a:pPr>
            <a:r>
              <a:rPr lang="en-US" dirty="0"/>
              <a:t>|   |── .git</a:t>
            </a:r>
          </a:p>
          <a:p>
            <a:pPr marL="0" indent="0">
              <a:buNone/>
            </a:pPr>
            <a:endParaRPr lang="en-US" dirty="0"/>
          </a:p>
          <a:p>
            <a:pPr marL="0" indent="0">
              <a:buNone/>
            </a:pPr>
            <a:endParaRPr lang="en-US" b="1" dirty="0"/>
          </a:p>
          <a:p>
            <a:pPr marL="0" indent="0">
              <a:buNone/>
            </a:pPr>
            <a:endParaRPr lang="en-US" b="1" dirty="0"/>
          </a:p>
          <a:p>
            <a:pPr marL="0" indent="0">
              <a:buNone/>
            </a:pPr>
            <a:endParaRPr lang="en-US" dirty="0"/>
          </a:p>
        </p:txBody>
      </p:sp>
      <p:pic>
        <p:nvPicPr>
          <p:cNvPr id="4" name="Picture 3">
            <a:extLst>
              <a:ext uri="{FF2B5EF4-FFF2-40B4-BE49-F238E27FC236}">
                <a16:creationId xmlns:a16="http://schemas.microsoft.com/office/drawing/2014/main" id="{26DD140F-33CA-ED6D-2928-891327631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18A5268-082D-420C-0551-D0C1AEB33084}"/>
              </a:ext>
            </a:extLst>
          </p:cNvPr>
          <p:cNvSpPr txBox="1"/>
          <p:nvPr/>
        </p:nvSpPr>
        <p:spPr>
          <a:xfrm>
            <a:off x="640333" y="5407378"/>
            <a:ext cx="5317067" cy="923330"/>
          </a:xfrm>
          <a:prstGeom prst="rect">
            <a:avLst/>
          </a:prstGeom>
          <a:noFill/>
        </p:spPr>
        <p:txBody>
          <a:bodyPr wrap="square" rtlCol="0">
            <a:spAutoFit/>
          </a:bodyPr>
          <a:lstStyle/>
          <a:p>
            <a:pPr marL="342900" indent="-342900">
              <a:buAutoNum type="arabicPeriod"/>
            </a:pPr>
            <a:r>
              <a:rPr lang="en-CA" dirty="0"/>
              <a:t>Initial repository set up</a:t>
            </a:r>
          </a:p>
          <a:p>
            <a:pPr marL="342900" indent="-342900">
              <a:buAutoNum type="arabicPeriod"/>
            </a:pPr>
            <a:r>
              <a:rPr lang="en-CA" dirty="0"/>
              <a:t>Remote repository created &amp; linked </a:t>
            </a:r>
          </a:p>
          <a:p>
            <a:pPr marL="342900" indent="-342900">
              <a:buAutoNum type="arabicPeriod"/>
            </a:pPr>
            <a:r>
              <a:rPr lang="en-CA" dirty="0"/>
              <a:t>Local changes pushed to remote </a:t>
            </a:r>
            <a:endParaRPr lang="en-US" dirty="0"/>
          </a:p>
        </p:txBody>
      </p:sp>
      <p:sp>
        <p:nvSpPr>
          <p:cNvPr id="5" name="TextBox 4">
            <a:extLst>
              <a:ext uri="{FF2B5EF4-FFF2-40B4-BE49-F238E27FC236}">
                <a16:creationId xmlns:a16="http://schemas.microsoft.com/office/drawing/2014/main" id="{0EBAE684-0E79-CCD4-EDAB-35D560DB4C35}"/>
              </a:ext>
            </a:extLst>
          </p:cNvPr>
          <p:cNvSpPr txBox="1"/>
          <p:nvPr/>
        </p:nvSpPr>
        <p:spPr>
          <a:xfrm>
            <a:off x="8410223" y="388331"/>
            <a:ext cx="3296356" cy="1200329"/>
          </a:xfrm>
          <a:prstGeom prst="rect">
            <a:avLst/>
          </a:prstGeom>
          <a:noFill/>
          <a:ln w="19050">
            <a:solidFill>
              <a:schemeClr val="tx1">
                <a:lumMod val="95000"/>
                <a:lumOff val="5000"/>
              </a:schemeClr>
            </a:solidFill>
          </a:ln>
        </p:spPr>
        <p:txBody>
          <a:bodyPr wrap="square" rtlCol="0">
            <a:spAutoFit/>
          </a:bodyPr>
          <a:lstStyle/>
          <a:p>
            <a:r>
              <a:rPr lang="en-CA" dirty="0"/>
              <a:t>git push –u origin main</a:t>
            </a:r>
          </a:p>
          <a:p>
            <a:endParaRPr lang="en-CA" dirty="0"/>
          </a:p>
          <a:p>
            <a:endParaRPr lang="en-CA" dirty="0"/>
          </a:p>
          <a:p>
            <a:endParaRPr lang="en-US" dirty="0"/>
          </a:p>
        </p:txBody>
      </p:sp>
    </p:spTree>
    <p:extLst>
      <p:ext uri="{BB962C8B-B14F-4D97-AF65-F5344CB8AC3E}">
        <p14:creationId xmlns:p14="http://schemas.microsoft.com/office/powerpoint/2010/main" val="187337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148674-DB32-EC12-CC72-19E32980E559}"/>
              </a:ext>
            </a:extLst>
          </p:cNvPr>
          <p:cNvSpPr>
            <a:spLocks noGrp="1"/>
          </p:cNvSpPr>
          <p:nvPr>
            <p:ph type="title"/>
          </p:nvPr>
        </p:nvSpPr>
        <p:spPr/>
        <p:txBody>
          <a:bodyPr/>
          <a:lstStyle/>
          <a:p>
            <a:r>
              <a:rPr lang="en-CA" dirty="0">
                <a:solidFill>
                  <a:srgbClr val="005493"/>
                </a:solidFill>
              </a:rPr>
              <a:t>Housekeeping</a:t>
            </a:r>
            <a:endParaRPr lang="en-US" dirty="0">
              <a:solidFill>
                <a:srgbClr val="005493"/>
              </a:solidFill>
            </a:endParaRPr>
          </a:p>
        </p:txBody>
      </p:sp>
      <p:sp>
        <p:nvSpPr>
          <p:cNvPr id="5" name="Content Placeholder 4">
            <a:extLst>
              <a:ext uri="{FF2B5EF4-FFF2-40B4-BE49-F238E27FC236}">
                <a16:creationId xmlns:a16="http://schemas.microsoft.com/office/drawing/2014/main" id="{9022A2BE-8A6E-2F22-CB2C-6571C12D504D}"/>
              </a:ext>
            </a:extLst>
          </p:cNvPr>
          <p:cNvSpPr>
            <a:spLocks noGrp="1"/>
          </p:cNvSpPr>
          <p:nvPr>
            <p:ph idx="1"/>
          </p:nvPr>
        </p:nvSpPr>
        <p:spPr/>
        <p:txBody>
          <a:bodyPr/>
          <a:lstStyle/>
          <a:p>
            <a:r>
              <a:rPr lang="en-CA" dirty="0"/>
              <a:t>Best practices for learning virtually</a:t>
            </a:r>
          </a:p>
          <a:p>
            <a:pPr lvl="1"/>
            <a:r>
              <a:rPr lang="en-CA" dirty="0"/>
              <a:t>Cameras on</a:t>
            </a:r>
          </a:p>
          <a:p>
            <a:pPr lvl="1"/>
            <a:r>
              <a:rPr lang="en-CA" dirty="0"/>
              <a:t>Microphones on mute</a:t>
            </a:r>
          </a:p>
          <a:p>
            <a:pPr lvl="1"/>
            <a:r>
              <a:rPr lang="en-CA"/>
              <a:t>Getting disconnected</a:t>
            </a:r>
          </a:p>
          <a:p>
            <a:pPr lvl="1"/>
            <a:r>
              <a:rPr lang="en-CA"/>
              <a:t>What </a:t>
            </a:r>
            <a:r>
              <a:rPr lang="en-CA" dirty="0"/>
              <a:t>to do with questions?</a:t>
            </a:r>
          </a:p>
          <a:p>
            <a:r>
              <a:rPr lang="en-CA" dirty="0"/>
              <a:t>Live coding event – not being recorded</a:t>
            </a:r>
          </a:p>
          <a:p>
            <a:r>
              <a:rPr lang="en-CA" dirty="0"/>
              <a:t>Materials availability: </a:t>
            </a:r>
            <a:r>
              <a:rPr lang="en-CA" dirty="0">
                <a:hlinkClick r:id="rId2"/>
              </a:rPr>
              <a:t>https://bcgov.github.io/ds-intro-to-git/</a:t>
            </a:r>
            <a:r>
              <a:rPr lang="en-CA" dirty="0"/>
              <a:t> </a:t>
            </a:r>
          </a:p>
          <a:p>
            <a:r>
              <a:rPr lang="en-CA" dirty="0"/>
              <a:t>Our request: be fully present</a:t>
            </a:r>
          </a:p>
          <a:p>
            <a:r>
              <a:rPr lang="en-CA" dirty="0"/>
              <a:t>Our presenters: all kinds of awesome</a:t>
            </a:r>
          </a:p>
          <a:p>
            <a:endParaRPr lang="en-US" dirty="0"/>
          </a:p>
        </p:txBody>
      </p:sp>
      <p:pic>
        <p:nvPicPr>
          <p:cNvPr id="7" name="Picture 6" descr="Duster with feather head and wooden handle">
            <a:extLst>
              <a:ext uri="{FF2B5EF4-FFF2-40B4-BE49-F238E27FC236}">
                <a16:creationId xmlns:a16="http://schemas.microsoft.com/office/drawing/2014/main" id="{9D7DDB5A-2880-24EA-B8BF-9EEDA7F3F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851" y="-23812"/>
            <a:ext cx="3147150" cy="4021880"/>
          </a:xfrm>
          <a:prstGeom prst="rect">
            <a:avLst/>
          </a:prstGeom>
        </p:spPr>
      </p:pic>
    </p:spTree>
    <p:extLst>
      <p:ext uri="{BB962C8B-B14F-4D97-AF65-F5344CB8AC3E}">
        <p14:creationId xmlns:p14="http://schemas.microsoft.com/office/powerpoint/2010/main" val="125922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5C1F-AD98-3CE2-9B2E-0CBF8E497470}"/>
              </a:ext>
            </a:extLst>
          </p:cNvPr>
          <p:cNvSpPr>
            <a:spLocks noGrp="1"/>
          </p:cNvSpPr>
          <p:nvPr>
            <p:ph type="title"/>
          </p:nvPr>
        </p:nvSpPr>
        <p:spPr/>
        <p:txBody>
          <a:bodyPr/>
          <a:lstStyle/>
          <a:p>
            <a:r>
              <a:rPr lang="en-CA" dirty="0">
                <a:solidFill>
                  <a:srgbClr val="005493"/>
                </a:solidFill>
              </a:rPr>
              <a:t>A Collaborative Workflow</a:t>
            </a:r>
            <a:endParaRPr lang="en-US" dirty="0">
              <a:solidFill>
                <a:srgbClr val="005493"/>
              </a:solidFill>
            </a:endParaRPr>
          </a:p>
        </p:txBody>
      </p:sp>
      <p:sp>
        <p:nvSpPr>
          <p:cNvPr id="3" name="Content Placeholder 2">
            <a:extLst>
              <a:ext uri="{FF2B5EF4-FFF2-40B4-BE49-F238E27FC236}">
                <a16:creationId xmlns:a16="http://schemas.microsoft.com/office/drawing/2014/main" id="{35E70507-20B8-B2F1-8225-B256C086B5D3}"/>
              </a:ext>
            </a:extLst>
          </p:cNvPr>
          <p:cNvSpPr>
            <a:spLocks noGrp="1"/>
          </p:cNvSpPr>
          <p:nvPr>
            <p:ph idx="1"/>
          </p:nvPr>
        </p:nvSpPr>
        <p:spPr/>
        <p:txBody>
          <a:bodyPr numCol="3">
            <a:normAutofit/>
          </a:bodyPr>
          <a:lstStyle/>
          <a:p>
            <a:pPr marL="0" indent="0">
              <a:buNone/>
            </a:pPr>
            <a:r>
              <a:rPr lang="en-US" b="1" dirty="0"/>
              <a:t>Original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t>|   |── .git</a:t>
            </a:r>
          </a:p>
          <a:p>
            <a:pPr marL="0" indent="0">
              <a:buNone/>
            </a:pPr>
            <a:endParaRPr lang="en-US" dirty="0"/>
          </a:p>
          <a:p>
            <a:pPr marL="0" indent="0">
              <a:buNone/>
            </a:pPr>
            <a:endParaRPr lang="en-US" b="1" dirty="0"/>
          </a:p>
          <a:p>
            <a:pPr marL="0" indent="0">
              <a:buNone/>
            </a:pPr>
            <a:endParaRPr lang="en-US" b="1" dirty="0"/>
          </a:p>
          <a:p>
            <a:pPr marL="0" indent="0">
              <a:buNone/>
            </a:pPr>
            <a:r>
              <a:rPr lang="en-US" b="1" dirty="0"/>
              <a:t>GitHub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t>|   |── .git</a:t>
            </a:r>
          </a:p>
          <a:p>
            <a:pPr marL="0" indent="0">
              <a:buNone/>
            </a:pPr>
            <a:endParaRPr lang="en-US" dirty="0"/>
          </a:p>
          <a:p>
            <a:pPr marL="0" indent="0">
              <a:buNone/>
            </a:pPr>
            <a:endParaRPr lang="en-US" b="1" dirty="0"/>
          </a:p>
          <a:p>
            <a:pPr marL="0" indent="0">
              <a:buNone/>
            </a:pPr>
            <a:endParaRPr lang="en-US" b="1" dirty="0"/>
          </a:p>
          <a:p>
            <a:pPr marL="0" indent="0">
              <a:buNone/>
            </a:pPr>
            <a:r>
              <a:rPr lang="en-US" b="1" dirty="0"/>
              <a:t>Cloned Repository</a:t>
            </a:r>
          </a:p>
          <a:p>
            <a:pPr marL="0" indent="0">
              <a:buNone/>
            </a:pPr>
            <a:endParaRPr lang="en-US" dirty="0"/>
          </a:p>
          <a:p>
            <a:pPr marL="0" indent="0">
              <a:buNone/>
            </a:pPr>
            <a:r>
              <a:rPr lang="en-US" dirty="0">
                <a:solidFill>
                  <a:srgbClr val="C00000"/>
                </a:solidFill>
              </a:rPr>
              <a:t>|── planets</a:t>
            </a:r>
          </a:p>
          <a:p>
            <a:pPr marL="0" indent="0">
              <a:buNone/>
            </a:pPr>
            <a:r>
              <a:rPr lang="en-US" dirty="0">
                <a:solidFill>
                  <a:srgbClr val="C00000"/>
                </a:solidFill>
              </a:rPr>
              <a:t>|   |── mars.txt</a:t>
            </a:r>
          </a:p>
          <a:p>
            <a:pPr marL="0" indent="0">
              <a:buNone/>
            </a:pPr>
            <a:r>
              <a:rPr lang="en-US" dirty="0">
                <a:solidFill>
                  <a:srgbClr val="C00000"/>
                </a:solidFill>
              </a:rPr>
              <a:t>|   |── .git</a:t>
            </a:r>
          </a:p>
          <a:p>
            <a:pPr marL="0" indent="0">
              <a:buNone/>
            </a:pPr>
            <a:endParaRPr lang="en-US" dirty="0"/>
          </a:p>
        </p:txBody>
      </p:sp>
      <p:pic>
        <p:nvPicPr>
          <p:cNvPr id="4" name="Picture 3">
            <a:extLst>
              <a:ext uri="{FF2B5EF4-FFF2-40B4-BE49-F238E27FC236}">
                <a16:creationId xmlns:a16="http://schemas.microsoft.com/office/drawing/2014/main" id="{26DD140F-33CA-ED6D-2928-891327631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18A5268-082D-420C-0551-D0C1AEB33084}"/>
              </a:ext>
            </a:extLst>
          </p:cNvPr>
          <p:cNvSpPr txBox="1"/>
          <p:nvPr/>
        </p:nvSpPr>
        <p:spPr>
          <a:xfrm>
            <a:off x="640333" y="5407378"/>
            <a:ext cx="10106689" cy="1200329"/>
          </a:xfrm>
          <a:prstGeom prst="rect">
            <a:avLst/>
          </a:prstGeom>
          <a:noFill/>
        </p:spPr>
        <p:txBody>
          <a:bodyPr wrap="square" rtlCol="0">
            <a:spAutoFit/>
          </a:bodyPr>
          <a:lstStyle/>
          <a:p>
            <a:pPr marL="342900" indent="-342900">
              <a:buAutoNum type="arabicPeriod"/>
            </a:pPr>
            <a:r>
              <a:rPr lang="en-CA" dirty="0"/>
              <a:t>Initial repository set up</a:t>
            </a:r>
          </a:p>
          <a:p>
            <a:pPr marL="342900" indent="-342900">
              <a:buAutoNum type="arabicPeriod"/>
            </a:pPr>
            <a:r>
              <a:rPr lang="en-CA" dirty="0"/>
              <a:t>Remote repository created &amp; linked </a:t>
            </a:r>
          </a:p>
          <a:p>
            <a:pPr marL="342900" indent="-342900">
              <a:buAutoNum type="arabicPeriod"/>
            </a:pPr>
            <a:r>
              <a:rPr lang="en-CA" dirty="0"/>
              <a:t>Local changes pushed to remote</a:t>
            </a:r>
          </a:p>
          <a:p>
            <a:pPr marL="342900" indent="-342900">
              <a:buAutoNum type="arabicPeriod"/>
            </a:pPr>
            <a:r>
              <a:rPr lang="en-CA" dirty="0"/>
              <a:t> Remote repository cloned by collaborator</a:t>
            </a:r>
            <a:endParaRPr lang="en-US" dirty="0"/>
          </a:p>
        </p:txBody>
      </p:sp>
      <p:sp>
        <p:nvSpPr>
          <p:cNvPr id="5" name="TextBox 4">
            <a:extLst>
              <a:ext uri="{FF2B5EF4-FFF2-40B4-BE49-F238E27FC236}">
                <a16:creationId xmlns:a16="http://schemas.microsoft.com/office/drawing/2014/main" id="{D0159E6F-6F81-6292-665D-0B22306B6738}"/>
              </a:ext>
            </a:extLst>
          </p:cNvPr>
          <p:cNvSpPr txBox="1"/>
          <p:nvPr/>
        </p:nvSpPr>
        <p:spPr>
          <a:xfrm>
            <a:off x="8410223" y="388331"/>
            <a:ext cx="3296356" cy="923330"/>
          </a:xfrm>
          <a:prstGeom prst="rect">
            <a:avLst/>
          </a:prstGeom>
          <a:noFill/>
          <a:ln w="19050">
            <a:solidFill>
              <a:schemeClr val="tx1">
                <a:lumMod val="95000"/>
                <a:lumOff val="5000"/>
              </a:schemeClr>
            </a:solidFill>
          </a:ln>
        </p:spPr>
        <p:txBody>
          <a:bodyPr wrap="square" rtlCol="0">
            <a:spAutoFit/>
          </a:bodyPr>
          <a:lstStyle/>
          <a:p>
            <a:r>
              <a:rPr lang="en-CA" dirty="0"/>
              <a:t>git clone &lt;repo-</a:t>
            </a:r>
            <a:r>
              <a:rPr lang="en-CA" dirty="0" err="1"/>
              <a:t>url</a:t>
            </a:r>
            <a:r>
              <a:rPr lang="en-CA" dirty="0"/>
              <a:t>&gt;</a:t>
            </a:r>
          </a:p>
          <a:p>
            <a:endParaRPr lang="en-CA" dirty="0"/>
          </a:p>
          <a:p>
            <a:endParaRPr lang="en-CA" dirty="0"/>
          </a:p>
        </p:txBody>
      </p:sp>
    </p:spTree>
    <p:extLst>
      <p:ext uri="{BB962C8B-B14F-4D97-AF65-F5344CB8AC3E}">
        <p14:creationId xmlns:p14="http://schemas.microsoft.com/office/powerpoint/2010/main" val="1031611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5C1F-AD98-3CE2-9B2E-0CBF8E497470}"/>
              </a:ext>
            </a:extLst>
          </p:cNvPr>
          <p:cNvSpPr>
            <a:spLocks noGrp="1"/>
          </p:cNvSpPr>
          <p:nvPr>
            <p:ph type="title"/>
          </p:nvPr>
        </p:nvSpPr>
        <p:spPr/>
        <p:txBody>
          <a:bodyPr/>
          <a:lstStyle/>
          <a:p>
            <a:r>
              <a:rPr lang="en-CA" dirty="0">
                <a:solidFill>
                  <a:srgbClr val="005493"/>
                </a:solidFill>
              </a:rPr>
              <a:t>A Collaborative Workflow</a:t>
            </a:r>
            <a:endParaRPr lang="en-US" dirty="0">
              <a:solidFill>
                <a:srgbClr val="005493"/>
              </a:solidFill>
            </a:endParaRPr>
          </a:p>
        </p:txBody>
      </p:sp>
      <p:sp>
        <p:nvSpPr>
          <p:cNvPr id="3" name="Content Placeholder 2">
            <a:extLst>
              <a:ext uri="{FF2B5EF4-FFF2-40B4-BE49-F238E27FC236}">
                <a16:creationId xmlns:a16="http://schemas.microsoft.com/office/drawing/2014/main" id="{35E70507-20B8-B2F1-8225-B256C086B5D3}"/>
              </a:ext>
            </a:extLst>
          </p:cNvPr>
          <p:cNvSpPr>
            <a:spLocks noGrp="1"/>
          </p:cNvSpPr>
          <p:nvPr>
            <p:ph idx="1"/>
          </p:nvPr>
        </p:nvSpPr>
        <p:spPr/>
        <p:txBody>
          <a:bodyPr numCol="3">
            <a:normAutofit/>
          </a:bodyPr>
          <a:lstStyle/>
          <a:p>
            <a:pPr marL="0" indent="0">
              <a:buNone/>
            </a:pPr>
            <a:r>
              <a:rPr lang="en-US" b="1" dirty="0"/>
              <a:t>Original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t>|   |── .git</a:t>
            </a:r>
          </a:p>
          <a:p>
            <a:pPr marL="0" indent="0">
              <a:buNone/>
            </a:pPr>
            <a:endParaRPr lang="en-US" dirty="0"/>
          </a:p>
          <a:p>
            <a:pPr marL="0" indent="0">
              <a:buNone/>
            </a:pPr>
            <a:endParaRPr lang="en-US" b="1" dirty="0"/>
          </a:p>
          <a:p>
            <a:pPr marL="0" indent="0">
              <a:buNone/>
            </a:pPr>
            <a:endParaRPr lang="en-US" b="1" dirty="0"/>
          </a:p>
          <a:p>
            <a:pPr marL="0" indent="0">
              <a:buNone/>
            </a:pPr>
            <a:r>
              <a:rPr lang="en-US" b="1" dirty="0"/>
              <a:t>GitHub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t>|   |── .git</a:t>
            </a:r>
          </a:p>
          <a:p>
            <a:pPr marL="0" indent="0">
              <a:buNone/>
            </a:pPr>
            <a:endParaRPr lang="en-US" dirty="0"/>
          </a:p>
          <a:p>
            <a:pPr marL="0" indent="0">
              <a:buNone/>
            </a:pPr>
            <a:endParaRPr lang="en-US" b="1" dirty="0"/>
          </a:p>
          <a:p>
            <a:pPr marL="0" indent="0">
              <a:buNone/>
            </a:pPr>
            <a:endParaRPr lang="en-US" b="1" dirty="0"/>
          </a:p>
          <a:p>
            <a:pPr marL="0" indent="0">
              <a:buNone/>
            </a:pPr>
            <a:r>
              <a:rPr lang="en-US" b="1" dirty="0"/>
              <a:t>Cloned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solidFill>
                  <a:srgbClr val="C00000"/>
                </a:solidFill>
              </a:rPr>
              <a:t>|   |── pluto.txt</a:t>
            </a:r>
          </a:p>
          <a:p>
            <a:pPr marL="0" indent="0">
              <a:buNone/>
            </a:pPr>
            <a:r>
              <a:rPr lang="en-US" dirty="0"/>
              <a:t>|   |── .git</a:t>
            </a:r>
          </a:p>
          <a:p>
            <a:pPr marL="0" indent="0">
              <a:buNone/>
            </a:pPr>
            <a:endParaRPr lang="en-US" dirty="0"/>
          </a:p>
        </p:txBody>
      </p:sp>
      <p:pic>
        <p:nvPicPr>
          <p:cNvPr id="4" name="Picture 3">
            <a:extLst>
              <a:ext uri="{FF2B5EF4-FFF2-40B4-BE49-F238E27FC236}">
                <a16:creationId xmlns:a16="http://schemas.microsoft.com/office/drawing/2014/main" id="{26DD140F-33CA-ED6D-2928-891327631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18A5268-082D-420C-0551-D0C1AEB33084}"/>
              </a:ext>
            </a:extLst>
          </p:cNvPr>
          <p:cNvSpPr txBox="1"/>
          <p:nvPr/>
        </p:nvSpPr>
        <p:spPr>
          <a:xfrm>
            <a:off x="640333" y="5407378"/>
            <a:ext cx="5317067" cy="646331"/>
          </a:xfrm>
          <a:prstGeom prst="rect">
            <a:avLst/>
          </a:prstGeom>
          <a:noFill/>
        </p:spPr>
        <p:txBody>
          <a:bodyPr wrap="square" rtlCol="0">
            <a:spAutoFit/>
          </a:bodyPr>
          <a:lstStyle/>
          <a:p>
            <a:pPr marL="342900" indent="-342900">
              <a:buAutoNum type="arabicPeriod"/>
            </a:pPr>
            <a:r>
              <a:rPr lang="en-CA" dirty="0"/>
              <a:t>Initial repository set up</a:t>
            </a:r>
          </a:p>
          <a:p>
            <a:pPr marL="342900" indent="-342900">
              <a:buAutoNum type="arabicPeriod"/>
            </a:pPr>
            <a:r>
              <a:rPr lang="en-CA" dirty="0"/>
              <a:t>Remote repository created </a:t>
            </a:r>
            <a:endParaRPr lang="en-US" dirty="0"/>
          </a:p>
        </p:txBody>
      </p:sp>
      <p:sp>
        <p:nvSpPr>
          <p:cNvPr id="5" name="TextBox 4">
            <a:extLst>
              <a:ext uri="{FF2B5EF4-FFF2-40B4-BE49-F238E27FC236}">
                <a16:creationId xmlns:a16="http://schemas.microsoft.com/office/drawing/2014/main" id="{8BE427BC-BA1B-9CF9-8AB5-38B2358D03C4}"/>
              </a:ext>
            </a:extLst>
          </p:cNvPr>
          <p:cNvSpPr txBox="1"/>
          <p:nvPr/>
        </p:nvSpPr>
        <p:spPr>
          <a:xfrm>
            <a:off x="640333" y="5407378"/>
            <a:ext cx="10106689" cy="1200329"/>
          </a:xfrm>
          <a:prstGeom prst="rect">
            <a:avLst/>
          </a:prstGeom>
          <a:noFill/>
        </p:spPr>
        <p:txBody>
          <a:bodyPr wrap="square" numCol="2" rtlCol="0">
            <a:spAutoFit/>
          </a:bodyPr>
          <a:lstStyle/>
          <a:p>
            <a:pPr marL="342900" indent="-342900">
              <a:buAutoNum type="arabicPeriod"/>
            </a:pPr>
            <a:r>
              <a:rPr lang="en-CA" dirty="0"/>
              <a:t>Initial repository set up</a:t>
            </a:r>
          </a:p>
          <a:p>
            <a:pPr marL="342900" indent="-342900">
              <a:buAutoNum type="arabicPeriod"/>
            </a:pPr>
            <a:r>
              <a:rPr lang="en-CA" dirty="0"/>
              <a:t>Remote repository created &amp; linked </a:t>
            </a:r>
          </a:p>
          <a:p>
            <a:pPr marL="342900" indent="-342900">
              <a:buAutoNum type="arabicPeriod"/>
            </a:pPr>
            <a:r>
              <a:rPr lang="en-CA" dirty="0"/>
              <a:t>Local changes pushed to remote</a:t>
            </a:r>
          </a:p>
          <a:p>
            <a:pPr marL="342900" indent="-342900">
              <a:buAutoNum type="arabicPeriod"/>
            </a:pPr>
            <a:r>
              <a:rPr lang="en-CA" dirty="0"/>
              <a:t> Remote repository cloned by collaborator</a:t>
            </a:r>
          </a:p>
          <a:p>
            <a:pPr marL="342900" indent="-342900">
              <a:buAutoNum type="arabicPeriod"/>
            </a:pPr>
            <a:r>
              <a:rPr lang="en-CA" dirty="0"/>
              <a:t>Collaborator makes additions</a:t>
            </a:r>
            <a:endParaRPr lang="en-US" dirty="0"/>
          </a:p>
        </p:txBody>
      </p:sp>
      <p:sp>
        <p:nvSpPr>
          <p:cNvPr id="7" name="TextBox 6">
            <a:extLst>
              <a:ext uri="{FF2B5EF4-FFF2-40B4-BE49-F238E27FC236}">
                <a16:creationId xmlns:a16="http://schemas.microsoft.com/office/drawing/2014/main" id="{9376A898-424B-7EC8-7D98-7A8B89B1ACAD}"/>
              </a:ext>
            </a:extLst>
          </p:cNvPr>
          <p:cNvSpPr txBox="1"/>
          <p:nvPr/>
        </p:nvSpPr>
        <p:spPr>
          <a:xfrm>
            <a:off x="8410223" y="388331"/>
            <a:ext cx="3296356" cy="923330"/>
          </a:xfrm>
          <a:prstGeom prst="rect">
            <a:avLst/>
          </a:prstGeom>
          <a:noFill/>
          <a:ln w="19050">
            <a:solidFill>
              <a:schemeClr val="tx1">
                <a:lumMod val="95000"/>
                <a:lumOff val="5000"/>
              </a:schemeClr>
            </a:solidFill>
          </a:ln>
        </p:spPr>
        <p:txBody>
          <a:bodyPr wrap="square" rtlCol="0">
            <a:spAutoFit/>
          </a:bodyPr>
          <a:lstStyle/>
          <a:p>
            <a:r>
              <a:rPr lang="en-CA" dirty="0"/>
              <a:t>git add pluto.txt</a:t>
            </a:r>
          </a:p>
          <a:p>
            <a:r>
              <a:rPr lang="en-CA" dirty="0"/>
              <a:t>git commit –m “add pluto”</a:t>
            </a:r>
          </a:p>
          <a:p>
            <a:endParaRPr lang="en-US" dirty="0"/>
          </a:p>
        </p:txBody>
      </p:sp>
    </p:spTree>
    <p:extLst>
      <p:ext uri="{BB962C8B-B14F-4D97-AF65-F5344CB8AC3E}">
        <p14:creationId xmlns:p14="http://schemas.microsoft.com/office/powerpoint/2010/main" val="573487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5C1F-AD98-3CE2-9B2E-0CBF8E497470}"/>
              </a:ext>
            </a:extLst>
          </p:cNvPr>
          <p:cNvSpPr>
            <a:spLocks noGrp="1"/>
          </p:cNvSpPr>
          <p:nvPr>
            <p:ph type="title"/>
          </p:nvPr>
        </p:nvSpPr>
        <p:spPr/>
        <p:txBody>
          <a:bodyPr/>
          <a:lstStyle/>
          <a:p>
            <a:r>
              <a:rPr lang="en-CA" dirty="0">
                <a:solidFill>
                  <a:srgbClr val="005493"/>
                </a:solidFill>
              </a:rPr>
              <a:t>A Collaborative Workflow</a:t>
            </a:r>
            <a:endParaRPr lang="en-US" dirty="0">
              <a:solidFill>
                <a:srgbClr val="005493"/>
              </a:solidFill>
            </a:endParaRPr>
          </a:p>
        </p:txBody>
      </p:sp>
      <p:sp>
        <p:nvSpPr>
          <p:cNvPr id="3" name="Content Placeholder 2">
            <a:extLst>
              <a:ext uri="{FF2B5EF4-FFF2-40B4-BE49-F238E27FC236}">
                <a16:creationId xmlns:a16="http://schemas.microsoft.com/office/drawing/2014/main" id="{35E70507-20B8-B2F1-8225-B256C086B5D3}"/>
              </a:ext>
            </a:extLst>
          </p:cNvPr>
          <p:cNvSpPr>
            <a:spLocks noGrp="1"/>
          </p:cNvSpPr>
          <p:nvPr>
            <p:ph idx="1"/>
          </p:nvPr>
        </p:nvSpPr>
        <p:spPr/>
        <p:txBody>
          <a:bodyPr numCol="3">
            <a:normAutofit/>
          </a:bodyPr>
          <a:lstStyle/>
          <a:p>
            <a:pPr marL="0" indent="0">
              <a:buNone/>
            </a:pPr>
            <a:r>
              <a:rPr lang="en-US" b="1" dirty="0"/>
              <a:t>Original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t>|   |── .git</a:t>
            </a:r>
          </a:p>
          <a:p>
            <a:pPr marL="0" indent="0">
              <a:buNone/>
            </a:pPr>
            <a:endParaRPr lang="en-US" dirty="0"/>
          </a:p>
          <a:p>
            <a:pPr marL="0" indent="0">
              <a:buNone/>
            </a:pPr>
            <a:endParaRPr lang="en-US" b="1" dirty="0"/>
          </a:p>
          <a:p>
            <a:pPr marL="0" indent="0">
              <a:buNone/>
            </a:pPr>
            <a:endParaRPr lang="en-US" b="1" dirty="0"/>
          </a:p>
          <a:p>
            <a:pPr marL="0" indent="0">
              <a:buNone/>
            </a:pPr>
            <a:r>
              <a:rPr lang="en-US" b="1" dirty="0"/>
              <a:t>GitHub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solidFill>
                  <a:srgbClr val="C00000"/>
                </a:solidFill>
              </a:rPr>
              <a:t>|   |── pluto.txt</a:t>
            </a:r>
          </a:p>
          <a:p>
            <a:pPr marL="0" indent="0">
              <a:buNone/>
            </a:pPr>
            <a:r>
              <a:rPr lang="en-US" dirty="0"/>
              <a:t>|   |── .git</a:t>
            </a:r>
          </a:p>
          <a:p>
            <a:pPr marL="0" indent="0">
              <a:buNone/>
            </a:pPr>
            <a:endParaRPr lang="en-US" dirty="0"/>
          </a:p>
          <a:p>
            <a:pPr marL="0" indent="0">
              <a:buNone/>
            </a:pPr>
            <a:endParaRPr lang="en-US" b="1" dirty="0"/>
          </a:p>
          <a:p>
            <a:pPr marL="0" indent="0">
              <a:buNone/>
            </a:pPr>
            <a:r>
              <a:rPr lang="en-US" b="1" dirty="0"/>
              <a:t>Cloned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t>|   |── pluto.txt</a:t>
            </a:r>
          </a:p>
          <a:p>
            <a:pPr marL="0" indent="0">
              <a:buNone/>
            </a:pPr>
            <a:r>
              <a:rPr lang="en-US" dirty="0"/>
              <a:t>|   |── .git</a:t>
            </a:r>
          </a:p>
          <a:p>
            <a:pPr marL="0" indent="0">
              <a:buNone/>
            </a:pPr>
            <a:endParaRPr lang="en-US" dirty="0"/>
          </a:p>
        </p:txBody>
      </p:sp>
      <p:pic>
        <p:nvPicPr>
          <p:cNvPr id="4" name="Picture 3">
            <a:extLst>
              <a:ext uri="{FF2B5EF4-FFF2-40B4-BE49-F238E27FC236}">
                <a16:creationId xmlns:a16="http://schemas.microsoft.com/office/drawing/2014/main" id="{26DD140F-33CA-ED6D-2928-891327631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18A5268-082D-420C-0551-D0C1AEB33084}"/>
              </a:ext>
            </a:extLst>
          </p:cNvPr>
          <p:cNvSpPr txBox="1"/>
          <p:nvPr/>
        </p:nvSpPr>
        <p:spPr>
          <a:xfrm>
            <a:off x="640333" y="5407378"/>
            <a:ext cx="5317067" cy="646331"/>
          </a:xfrm>
          <a:prstGeom prst="rect">
            <a:avLst/>
          </a:prstGeom>
          <a:noFill/>
        </p:spPr>
        <p:txBody>
          <a:bodyPr wrap="square" rtlCol="0">
            <a:spAutoFit/>
          </a:bodyPr>
          <a:lstStyle/>
          <a:p>
            <a:pPr marL="342900" indent="-342900">
              <a:buAutoNum type="arabicPeriod"/>
            </a:pPr>
            <a:r>
              <a:rPr lang="en-CA" dirty="0"/>
              <a:t>Initial repository set up</a:t>
            </a:r>
          </a:p>
          <a:p>
            <a:pPr marL="342900" indent="-342900">
              <a:buAutoNum type="arabicPeriod"/>
            </a:pPr>
            <a:r>
              <a:rPr lang="en-CA" dirty="0"/>
              <a:t>Remote repository created </a:t>
            </a:r>
            <a:endParaRPr lang="en-US" dirty="0"/>
          </a:p>
        </p:txBody>
      </p:sp>
      <p:sp>
        <p:nvSpPr>
          <p:cNvPr id="5" name="TextBox 4">
            <a:extLst>
              <a:ext uri="{FF2B5EF4-FFF2-40B4-BE49-F238E27FC236}">
                <a16:creationId xmlns:a16="http://schemas.microsoft.com/office/drawing/2014/main" id="{8BE427BC-BA1B-9CF9-8AB5-38B2358D03C4}"/>
              </a:ext>
            </a:extLst>
          </p:cNvPr>
          <p:cNvSpPr txBox="1"/>
          <p:nvPr/>
        </p:nvSpPr>
        <p:spPr>
          <a:xfrm>
            <a:off x="640333" y="5407378"/>
            <a:ext cx="10106689" cy="1200329"/>
          </a:xfrm>
          <a:prstGeom prst="rect">
            <a:avLst/>
          </a:prstGeom>
          <a:noFill/>
        </p:spPr>
        <p:txBody>
          <a:bodyPr wrap="square" numCol="2" rtlCol="0">
            <a:spAutoFit/>
          </a:bodyPr>
          <a:lstStyle/>
          <a:p>
            <a:pPr marL="342900" indent="-342900">
              <a:buAutoNum type="arabicPeriod"/>
            </a:pPr>
            <a:r>
              <a:rPr lang="en-CA" dirty="0"/>
              <a:t>Initial repository set up</a:t>
            </a:r>
          </a:p>
          <a:p>
            <a:pPr marL="342900" indent="-342900">
              <a:buAutoNum type="arabicPeriod"/>
            </a:pPr>
            <a:r>
              <a:rPr lang="en-CA" dirty="0"/>
              <a:t>Remote repository created &amp; linked </a:t>
            </a:r>
          </a:p>
          <a:p>
            <a:pPr marL="342900" indent="-342900">
              <a:buAutoNum type="arabicPeriod"/>
            </a:pPr>
            <a:r>
              <a:rPr lang="en-CA" dirty="0"/>
              <a:t>Local changes pushed to remote</a:t>
            </a:r>
          </a:p>
          <a:p>
            <a:pPr marL="342900" indent="-342900">
              <a:buAutoNum type="arabicPeriod"/>
            </a:pPr>
            <a:r>
              <a:rPr lang="en-CA" dirty="0"/>
              <a:t> Remote repository cloned by collaborator</a:t>
            </a:r>
          </a:p>
          <a:p>
            <a:pPr marL="342900" indent="-342900">
              <a:buAutoNum type="arabicPeriod"/>
            </a:pPr>
            <a:r>
              <a:rPr lang="en-CA" dirty="0"/>
              <a:t>Collaborator makes additions</a:t>
            </a:r>
          </a:p>
          <a:p>
            <a:pPr marL="342900" indent="-342900">
              <a:buAutoNum type="arabicPeriod"/>
            </a:pPr>
            <a:r>
              <a:rPr lang="en-CA" dirty="0"/>
              <a:t>Collaborator updates remote with changes</a:t>
            </a:r>
            <a:endParaRPr lang="en-US" dirty="0"/>
          </a:p>
        </p:txBody>
      </p:sp>
      <p:sp>
        <p:nvSpPr>
          <p:cNvPr id="7" name="TextBox 6">
            <a:extLst>
              <a:ext uri="{FF2B5EF4-FFF2-40B4-BE49-F238E27FC236}">
                <a16:creationId xmlns:a16="http://schemas.microsoft.com/office/drawing/2014/main" id="{7A6FA3D4-D3DD-5DCF-C407-311A68370CF7}"/>
              </a:ext>
            </a:extLst>
          </p:cNvPr>
          <p:cNvSpPr txBox="1"/>
          <p:nvPr/>
        </p:nvSpPr>
        <p:spPr>
          <a:xfrm>
            <a:off x="8410223" y="388331"/>
            <a:ext cx="3296356" cy="923330"/>
          </a:xfrm>
          <a:prstGeom prst="rect">
            <a:avLst/>
          </a:prstGeom>
          <a:noFill/>
          <a:ln w="19050">
            <a:solidFill>
              <a:schemeClr val="tx1">
                <a:lumMod val="95000"/>
                <a:lumOff val="5000"/>
              </a:schemeClr>
            </a:solidFill>
          </a:ln>
        </p:spPr>
        <p:txBody>
          <a:bodyPr wrap="square" rtlCol="0">
            <a:spAutoFit/>
          </a:bodyPr>
          <a:lstStyle/>
          <a:p>
            <a:r>
              <a:rPr lang="en-CA" dirty="0"/>
              <a:t>git push</a:t>
            </a:r>
          </a:p>
          <a:p>
            <a:endParaRPr lang="en-CA" dirty="0"/>
          </a:p>
          <a:p>
            <a:endParaRPr lang="en-CA" dirty="0"/>
          </a:p>
        </p:txBody>
      </p:sp>
    </p:spTree>
    <p:extLst>
      <p:ext uri="{BB962C8B-B14F-4D97-AF65-F5344CB8AC3E}">
        <p14:creationId xmlns:p14="http://schemas.microsoft.com/office/powerpoint/2010/main" val="3214489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5C1F-AD98-3CE2-9B2E-0CBF8E497470}"/>
              </a:ext>
            </a:extLst>
          </p:cNvPr>
          <p:cNvSpPr>
            <a:spLocks noGrp="1"/>
          </p:cNvSpPr>
          <p:nvPr>
            <p:ph type="title"/>
          </p:nvPr>
        </p:nvSpPr>
        <p:spPr/>
        <p:txBody>
          <a:bodyPr/>
          <a:lstStyle/>
          <a:p>
            <a:r>
              <a:rPr lang="en-CA" dirty="0">
                <a:solidFill>
                  <a:srgbClr val="005493"/>
                </a:solidFill>
              </a:rPr>
              <a:t>A Collaborative Workflow</a:t>
            </a:r>
            <a:endParaRPr lang="en-US" dirty="0">
              <a:solidFill>
                <a:srgbClr val="005493"/>
              </a:solidFill>
            </a:endParaRPr>
          </a:p>
        </p:txBody>
      </p:sp>
      <p:sp>
        <p:nvSpPr>
          <p:cNvPr id="3" name="Content Placeholder 2">
            <a:extLst>
              <a:ext uri="{FF2B5EF4-FFF2-40B4-BE49-F238E27FC236}">
                <a16:creationId xmlns:a16="http://schemas.microsoft.com/office/drawing/2014/main" id="{35E70507-20B8-B2F1-8225-B256C086B5D3}"/>
              </a:ext>
            </a:extLst>
          </p:cNvPr>
          <p:cNvSpPr>
            <a:spLocks noGrp="1"/>
          </p:cNvSpPr>
          <p:nvPr>
            <p:ph idx="1"/>
          </p:nvPr>
        </p:nvSpPr>
        <p:spPr/>
        <p:txBody>
          <a:bodyPr numCol="3">
            <a:normAutofit/>
          </a:bodyPr>
          <a:lstStyle/>
          <a:p>
            <a:pPr marL="0" indent="0">
              <a:buNone/>
            </a:pPr>
            <a:r>
              <a:rPr lang="en-US" b="1" dirty="0"/>
              <a:t>Original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solidFill>
                  <a:srgbClr val="C00000"/>
                </a:solidFill>
              </a:rPr>
              <a:t>|   |── pluto.txt</a:t>
            </a:r>
          </a:p>
          <a:p>
            <a:pPr marL="0" indent="0">
              <a:buNone/>
            </a:pPr>
            <a:r>
              <a:rPr lang="en-US" dirty="0"/>
              <a:t>|   |── .git</a:t>
            </a:r>
          </a:p>
          <a:p>
            <a:pPr marL="0" indent="0">
              <a:buNone/>
            </a:pPr>
            <a:endParaRPr lang="en-US" dirty="0"/>
          </a:p>
          <a:p>
            <a:pPr marL="0" indent="0">
              <a:buNone/>
            </a:pPr>
            <a:endParaRPr lang="en-US" b="1" dirty="0"/>
          </a:p>
          <a:p>
            <a:pPr marL="0" indent="0">
              <a:buNone/>
            </a:pPr>
            <a:r>
              <a:rPr lang="en-US" b="1" dirty="0"/>
              <a:t>GitHub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t>|   |── pluto.txt</a:t>
            </a:r>
          </a:p>
          <a:p>
            <a:pPr marL="0" indent="0">
              <a:buNone/>
            </a:pPr>
            <a:r>
              <a:rPr lang="en-US" dirty="0"/>
              <a:t>|   |── .git</a:t>
            </a:r>
          </a:p>
          <a:p>
            <a:pPr marL="0" indent="0">
              <a:buNone/>
            </a:pPr>
            <a:endParaRPr lang="en-US" dirty="0"/>
          </a:p>
          <a:p>
            <a:pPr marL="0" indent="0">
              <a:buNone/>
            </a:pPr>
            <a:endParaRPr lang="en-US" b="1" dirty="0"/>
          </a:p>
          <a:p>
            <a:pPr marL="0" indent="0">
              <a:buNone/>
            </a:pPr>
            <a:r>
              <a:rPr lang="en-US" b="1" dirty="0"/>
              <a:t>Cloned Repository</a:t>
            </a:r>
          </a:p>
          <a:p>
            <a:pPr marL="0" indent="0">
              <a:buNone/>
            </a:pPr>
            <a:endParaRPr lang="en-US" dirty="0"/>
          </a:p>
          <a:p>
            <a:pPr marL="0" indent="0">
              <a:buNone/>
            </a:pPr>
            <a:r>
              <a:rPr lang="en-US" dirty="0"/>
              <a:t>|── planets</a:t>
            </a:r>
          </a:p>
          <a:p>
            <a:pPr marL="0" indent="0">
              <a:buNone/>
            </a:pPr>
            <a:r>
              <a:rPr lang="en-US" dirty="0"/>
              <a:t>|   |── mars.txt</a:t>
            </a:r>
          </a:p>
          <a:p>
            <a:pPr marL="0" indent="0">
              <a:buNone/>
            </a:pPr>
            <a:r>
              <a:rPr lang="en-US" dirty="0"/>
              <a:t>|   |── pluto.txt</a:t>
            </a:r>
          </a:p>
          <a:p>
            <a:pPr marL="0" indent="0">
              <a:buNone/>
            </a:pPr>
            <a:r>
              <a:rPr lang="en-US" dirty="0"/>
              <a:t>|   |── .git</a:t>
            </a:r>
          </a:p>
          <a:p>
            <a:pPr marL="0" indent="0">
              <a:buNone/>
            </a:pPr>
            <a:endParaRPr lang="en-US" dirty="0"/>
          </a:p>
        </p:txBody>
      </p:sp>
      <p:pic>
        <p:nvPicPr>
          <p:cNvPr id="4" name="Picture 3">
            <a:extLst>
              <a:ext uri="{FF2B5EF4-FFF2-40B4-BE49-F238E27FC236}">
                <a16:creationId xmlns:a16="http://schemas.microsoft.com/office/drawing/2014/main" id="{26DD140F-33CA-ED6D-2928-891327631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18A5268-082D-420C-0551-D0C1AEB33084}"/>
              </a:ext>
            </a:extLst>
          </p:cNvPr>
          <p:cNvSpPr txBox="1"/>
          <p:nvPr/>
        </p:nvSpPr>
        <p:spPr>
          <a:xfrm>
            <a:off x="640333" y="5407378"/>
            <a:ext cx="5317067" cy="646331"/>
          </a:xfrm>
          <a:prstGeom prst="rect">
            <a:avLst/>
          </a:prstGeom>
          <a:noFill/>
        </p:spPr>
        <p:txBody>
          <a:bodyPr wrap="square" rtlCol="0">
            <a:spAutoFit/>
          </a:bodyPr>
          <a:lstStyle/>
          <a:p>
            <a:pPr marL="342900" indent="-342900">
              <a:buAutoNum type="arabicPeriod"/>
            </a:pPr>
            <a:r>
              <a:rPr lang="en-CA" dirty="0"/>
              <a:t>Initial repository set up</a:t>
            </a:r>
          </a:p>
          <a:p>
            <a:pPr marL="342900" indent="-342900">
              <a:buAutoNum type="arabicPeriod"/>
            </a:pPr>
            <a:r>
              <a:rPr lang="en-CA" dirty="0"/>
              <a:t>Remote repository created </a:t>
            </a:r>
            <a:endParaRPr lang="en-US" dirty="0"/>
          </a:p>
        </p:txBody>
      </p:sp>
      <p:sp>
        <p:nvSpPr>
          <p:cNvPr id="5" name="TextBox 4">
            <a:extLst>
              <a:ext uri="{FF2B5EF4-FFF2-40B4-BE49-F238E27FC236}">
                <a16:creationId xmlns:a16="http://schemas.microsoft.com/office/drawing/2014/main" id="{8BE427BC-BA1B-9CF9-8AB5-38B2358D03C4}"/>
              </a:ext>
            </a:extLst>
          </p:cNvPr>
          <p:cNvSpPr txBox="1"/>
          <p:nvPr/>
        </p:nvSpPr>
        <p:spPr>
          <a:xfrm>
            <a:off x="640333" y="5407378"/>
            <a:ext cx="10106689" cy="1200329"/>
          </a:xfrm>
          <a:prstGeom prst="rect">
            <a:avLst/>
          </a:prstGeom>
          <a:noFill/>
        </p:spPr>
        <p:txBody>
          <a:bodyPr wrap="square" numCol="2" rtlCol="0">
            <a:spAutoFit/>
          </a:bodyPr>
          <a:lstStyle/>
          <a:p>
            <a:pPr marL="342900" indent="-342900">
              <a:buAutoNum type="arabicPeriod"/>
            </a:pPr>
            <a:r>
              <a:rPr lang="en-CA" dirty="0"/>
              <a:t>Initial repository set up</a:t>
            </a:r>
          </a:p>
          <a:p>
            <a:pPr marL="342900" indent="-342900">
              <a:buAutoNum type="arabicPeriod"/>
            </a:pPr>
            <a:r>
              <a:rPr lang="en-CA" dirty="0"/>
              <a:t>Remote repository created &amp; linked </a:t>
            </a:r>
          </a:p>
          <a:p>
            <a:pPr marL="342900" indent="-342900">
              <a:buAutoNum type="arabicPeriod"/>
            </a:pPr>
            <a:r>
              <a:rPr lang="en-CA" dirty="0"/>
              <a:t>Local changes pushed to remote</a:t>
            </a:r>
          </a:p>
          <a:p>
            <a:pPr marL="342900" indent="-342900">
              <a:buAutoNum type="arabicPeriod"/>
            </a:pPr>
            <a:r>
              <a:rPr lang="en-CA" dirty="0"/>
              <a:t> Remote repository cloned by collaborator</a:t>
            </a:r>
          </a:p>
          <a:p>
            <a:pPr marL="342900" indent="-342900">
              <a:buAutoNum type="arabicPeriod"/>
            </a:pPr>
            <a:r>
              <a:rPr lang="en-CA" dirty="0"/>
              <a:t>Collaborator makes additions</a:t>
            </a:r>
          </a:p>
          <a:p>
            <a:pPr marL="342900" indent="-342900">
              <a:buAutoNum type="arabicPeriod"/>
            </a:pPr>
            <a:r>
              <a:rPr lang="en-CA" dirty="0"/>
              <a:t>Collaborator updates remote with changes</a:t>
            </a:r>
          </a:p>
          <a:p>
            <a:pPr marL="342900" indent="-342900">
              <a:buAutoNum type="arabicPeriod"/>
            </a:pPr>
            <a:r>
              <a:rPr lang="en-CA" dirty="0"/>
              <a:t>Collaborator changes pulled back to original</a:t>
            </a:r>
            <a:endParaRPr lang="en-US" dirty="0"/>
          </a:p>
        </p:txBody>
      </p:sp>
      <p:sp>
        <p:nvSpPr>
          <p:cNvPr id="7" name="TextBox 6">
            <a:extLst>
              <a:ext uri="{FF2B5EF4-FFF2-40B4-BE49-F238E27FC236}">
                <a16:creationId xmlns:a16="http://schemas.microsoft.com/office/drawing/2014/main" id="{99A90140-ABCE-19F0-894F-B3DB3359F599}"/>
              </a:ext>
            </a:extLst>
          </p:cNvPr>
          <p:cNvSpPr txBox="1"/>
          <p:nvPr/>
        </p:nvSpPr>
        <p:spPr>
          <a:xfrm>
            <a:off x="8410223" y="388331"/>
            <a:ext cx="3296356" cy="923330"/>
          </a:xfrm>
          <a:prstGeom prst="rect">
            <a:avLst/>
          </a:prstGeom>
          <a:noFill/>
          <a:ln w="19050">
            <a:solidFill>
              <a:schemeClr val="tx1">
                <a:lumMod val="95000"/>
                <a:lumOff val="5000"/>
              </a:schemeClr>
            </a:solidFill>
          </a:ln>
        </p:spPr>
        <p:txBody>
          <a:bodyPr wrap="square" rtlCol="0">
            <a:spAutoFit/>
          </a:bodyPr>
          <a:lstStyle/>
          <a:p>
            <a:r>
              <a:rPr lang="en-CA" dirty="0"/>
              <a:t>git pull origin main</a:t>
            </a:r>
          </a:p>
          <a:p>
            <a:endParaRPr lang="en-CA" dirty="0"/>
          </a:p>
          <a:p>
            <a:endParaRPr lang="en-US" dirty="0"/>
          </a:p>
        </p:txBody>
      </p:sp>
    </p:spTree>
    <p:extLst>
      <p:ext uri="{BB962C8B-B14F-4D97-AF65-F5344CB8AC3E}">
        <p14:creationId xmlns:p14="http://schemas.microsoft.com/office/powerpoint/2010/main" val="2631902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8F754B-A749-C01B-3F09-B143A8EB47B5}"/>
              </a:ext>
            </a:extLst>
          </p:cNvPr>
          <p:cNvSpPr txBox="1"/>
          <p:nvPr/>
        </p:nvSpPr>
        <p:spPr>
          <a:xfrm>
            <a:off x="5147733" y="2459503"/>
            <a:ext cx="6152444" cy="1938992"/>
          </a:xfrm>
          <a:prstGeom prst="rect">
            <a:avLst/>
          </a:prstGeom>
          <a:noFill/>
        </p:spPr>
        <p:txBody>
          <a:bodyPr wrap="square" rtlCol="0">
            <a:spAutoFit/>
          </a:bodyPr>
          <a:lstStyle/>
          <a:p>
            <a:r>
              <a:rPr lang="en-CA" sz="6000" dirty="0">
                <a:solidFill>
                  <a:srgbClr val="005493"/>
                </a:solidFill>
              </a:rPr>
              <a:t>Ignore data files! .gitignore</a:t>
            </a:r>
            <a:endParaRPr lang="en-US" sz="6000" dirty="0">
              <a:solidFill>
                <a:srgbClr val="005493"/>
              </a:solidFill>
            </a:endParaRPr>
          </a:p>
        </p:txBody>
      </p:sp>
      <p:pic>
        <p:nvPicPr>
          <p:cNvPr id="3" name="Picture 2">
            <a:extLst>
              <a:ext uri="{FF2B5EF4-FFF2-40B4-BE49-F238E27FC236}">
                <a16:creationId xmlns:a16="http://schemas.microsoft.com/office/drawing/2014/main" id="{25E2DA70-CDBF-0459-D3B7-707B69DF3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445" y="2941355"/>
            <a:ext cx="2381955" cy="97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852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143000"/>
          </a:xfrm>
        </p:spPr>
        <p:txBody>
          <a:bodyPr>
            <a:normAutofit/>
          </a:bodyPr>
          <a:lstStyle/>
          <a:p>
            <a:r>
              <a:rPr lang="en-CA" sz="4000" dirty="0">
                <a:solidFill>
                  <a:schemeClr val="tx2">
                    <a:lumMod val="75000"/>
                  </a:schemeClr>
                </a:solidFill>
                <a:latin typeface="+mn-lt"/>
                <a:ea typeface="+mn-ea"/>
                <a:cs typeface="+mn-cs"/>
              </a:rPr>
              <a:t>Burn It Down</a:t>
            </a:r>
          </a:p>
        </p:txBody>
      </p:sp>
      <p:pic>
        <p:nvPicPr>
          <p:cNvPr id="6" name="Picture 2" descr="C:\_dev\git-EIS-2015-11-04\img\xkcd-g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289051"/>
            <a:ext cx="3610744" cy="5229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40016" y="2294809"/>
            <a:ext cx="4248472" cy="2246769"/>
          </a:xfrm>
          <a:prstGeom prst="rect">
            <a:avLst/>
          </a:prstGeom>
        </p:spPr>
        <p:txBody>
          <a:bodyPr wrap="square">
            <a:spAutoFit/>
          </a:bodyPr>
          <a:lstStyle/>
          <a:p>
            <a:r>
              <a:rPr lang="en-CA" sz="2800" dirty="0">
                <a:solidFill>
                  <a:schemeClr val="tx2">
                    <a:lumMod val="75000"/>
                  </a:schemeClr>
                </a:solidFill>
              </a:rPr>
              <a:t>“This is a highly inelegant, but effective technique for disaster recovery”</a:t>
            </a:r>
          </a:p>
          <a:p>
            <a:endParaRPr lang="en-CA" sz="2800" dirty="0">
              <a:solidFill>
                <a:schemeClr val="tx2">
                  <a:lumMod val="75000"/>
                </a:schemeClr>
              </a:solidFill>
            </a:endParaRPr>
          </a:p>
          <a:p>
            <a:r>
              <a:rPr lang="en-CA" sz="2800" dirty="0">
                <a:solidFill>
                  <a:schemeClr val="tx2">
                    <a:lumMod val="75000"/>
                  </a:schemeClr>
                </a:solidFill>
              </a:rPr>
              <a:t>- Jenny Bryan (</a:t>
            </a:r>
            <a:r>
              <a:rPr lang="en-CA" sz="2400" dirty="0">
                <a:solidFill>
                  <a:schemeClr val="tx2">
                    <a:lumMod val="75000"/>
                  </a:schemeClr>
                </a:solidFill>
              </a:rPr>
              <a:t>Posit PBC</a:t>
            </a:r>
            <a:r>
              <a:rPr lang="en-CA" sz="2800" dirty="0">
                <a:solidFill>
                  <a:schemeClr val="tx2">
                    <a:lumMod val="75000"/>
                  </a:schemeClr>
                </a:solidFill>
              </a:rPr>
              <a:t>)</a:t>
            </a:r>
          </a:p>
        </p:txBody>
      </p:sp>
      <p:cxnSp>
        <p:nvCxnSpPr>
          <p:cNvPr id="7" name="Straight Connector 6"/>
          <p:cNvCxnSpPr/>
          <p:nvPr/>
        </p:nvCxnSpPr>
        <p:spPr>
          <a:xfrm>
            <a:off x="6096000" y="2294810"/>
            <a:ext cx="0" cy="2502343"/>
          </a:xfrm>
          <a:prstGeom prst="line">
            <a:avLst/>
          </a:prstGeom>
          <a:ln w="38100">
            <a:solidFill>
              <a:schemeClr val="tx2">
                <a:lumMod val="75000"/>
              </a:schemeClr>
            </a:solidFill>
          </a:ln>
        </p:spPr>
        <p:style>
          <a:lnRef idx="1">
            <a:schemeClr val="dk1"/>
          </a:lnRef>
          <a:fillRef idx="0">
            <a:schemeClr val="dk1"/>
          </a:fillRef>
          <a:effectRef idx="0">
            <a:schemeClr val="dk1"/>
          </a:effectRef>
          <a:fontRef idx="minor">
            <a:schemeClr val="tx1"/>
          </a:fontRef>
        </p:style>
      </p:cxnSp>
      <p:pic>
        <p:nvPicPr>
          <p:cNvPr id="4" name="Picture 2">
            <a:extLst>
              <a:ext uri="{FF2B5EF4-FFF2-40B4-BE49-F238E27FC236}">
                <a16:creationId xmlns:a16="http://schemas.microsoft.com/office/drawing/2014/main" id="{6DA55870-8B7E-F363-A651-D392318779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224" y="152933"/>
            <a:ext cx="1649616" cy="6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762FB57A-EFA2-6D2B-C083-E28015069785}"/>
              </a:ext>
            </a:extLst>
          </p:cNvPr>
          <p:cNvSpPr txBox="1"/>
          <p:nvPr/>
        </p:nvSpPr>
        <p:spPr>
          <a:xfrm>
            <a:off x="8710682" y="6159500"/>
            <a:ext cx="3067335" cy="369332"/>
          </a:xfrm>
          <a:prstGeom prst="rect">
            <a:avLst/>
          </a:prstGeom>
          <a:noFill/>
        </p:spPr>
        <p:txBody>
          <a:bodyPr wrap="square">
            <a:spAutoFit/>
          </a:bodyPr>
          <a:lstStyle/>
          <a:p>
            <a:r>
              <a:rPr lang="en-US" dirty="0">
                <a:hlinkClick r:id="rId5"/>
              </a:rPr>
              <a:t>https://</a:t>
            </a:r>
            <a:r>
              <a:rPr lang="en-US" dirty="0" err="1">
                <a:hlinkClick r:id="rId5"/>
              </a:rPr>
              <a:t>xkcd.com</a:t>
            </a:r>
            <a:r>
              <a:rPr lang="en-US" dirty="0">
                <a:hlinkClick r:id="rId5"/>
              </a:rPr>
              <a:t>/1597/</a:t>
            </a:r>
            <a:endParaRPr lang="en-US" dirty="0"/>
          </a:p>
        </p:txBody>
      </p:sp>
    </p:spTree>
    <p:extLst>
      <p:ext uri="{BB962C8B-B14F-4D97-AF65-F5344CB8AC3E}">
        <p14:creationId xmlns:p14="http://schemas.microsoft.com/office/powerpoint/2010/main" val="3913485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387" y="65096"/>
            <a:ext cx="3832746" cy="562970"/>
          </a:xfrm>
        </p:spPr>
        <p:txBody>
          <a:bodyPr>
            <a:normAutofit/>
          </a:bodyPr>
          <a:lstStyle/>
          <a:p>
            <a:r>
              <a:rPr lang="en-CA" sz="2400" dirty="0">
                <a:solidFill>
                  <a:schemeClr val="tx2">
                    <a:lumMod val="75000"/>
                  </a:schemeClr>
                </a:solidFill>
                <a:latin typeface="+mn-lt"/>
                <a:ea typeface="+mn-ea"/>
                <a:cs typeface="+mn-cs"/>
                <a:hlinkClick r:id="rId3"/>
              </a:rPr>
              <a:t>https://github.com/bcgov</a:t>
            </a:r>
            <a:endParaRPr lang="en-CA" sz="2400" dirty="0">
              <a:solidFill>
                <a:schemeClr val="tx2">
                  <a:lumMod val="75000"/>
                </a:schemeClr>
              </a:solidFill>
              <a:latin typeface="+mn-lt"/>
              <a:ea typeface="+mn-ea"/>
              <a:cs typeface="+mn-cs"/>
            </a:endParaRPr>
          </a:p>
        </p:txBody>
      </p:sp>
      <p:pic>
        <p:nvPicPr>
          <p:cNvPr id="3" name="Picture 2">
            <a:extLst>
              <a:ext uri="{FF2B5EF4-FFF2-40B4-BE49-F238E27FC236}">
                <a16:creationId xmlns:a16="http://schemas.microsoft.com/office/drawing/2014/main" id="{C94F52EE-2342-F53A-5046-0E732B19E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screenshot of a computer&#10;&#10;Description automatically generated">
            <a:extLst>
              <a:ext uri="{FF2B5EF4-FFF2-40B4-BE49-F238E27FC236}">
                <a16:creationId xmlns:a16="http://schemas.microsoft.com/office/drawing/2014/main" id="{1873DDD5-F500-AC87-29E5-2A4076EB1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844" y="771936"/>
            <a:ext cx="11514312" cy="5847228"/>
          </a:xfrm>
          <a:prstGeom prst="rect">
            <a:avLst/>
          </a:prstGeom>
        </p:spPr>
      </p:pic>
    </p:spTree>
    <p:extLst>
      <p:ext uri="{BB962C8B-B14F-4D97-AF65-F5344CB8AC3E}">
        <p14:creationId xmlns:p14="http://schemas.microsoft.com/office/powerpoint/2010/main" val="2300523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557808"/>
            <a:ext cx="8229600" cy="1143000"/>
          </a:xfrm>
        </p:spPr>
        <p:txBody>
          <a:bodyPr>
            <a:normAutofit/>
          </a:bodyPr>
          <a:lstStyle/>
          <a:p>
            <a:r>
              <a:rPr lang="en-CA" sz="4000" dirty="0">
                <a:solidFill>
                  <a:schemeClr val="tx2">
                    <a:lumMod val="75000"/>
                  </a:schemeClr>
                </a:solidFill>
              </a:rPr>
              <a:t>BC-Policy-Framework-For-GitHub</a:t>
            </a:r>
            <a:r>
              <a:rPr lang="en-CA" sz="4000" b="1" dirty="0"/>
              <a:t> </a:t>
            </a:r>
          </a:p>
        </p:txBody>
      </p:sp>
      <p:sp>
        <p:nvSpPr>
          <p:cNvPr id="7" name="Content Placeholder 7"/>
          <p:cNvSpPr>
            <a:spLocks noGrp="1"/>
          </p:cNvSpPr>
          <p:nvPr>
            <p:ph sz="half" idx="1"/>
          </p:nvPr>
        </p:nvSpPr>
        <p:spPr>
          <a:xfrm>
            <a:off x="3287688" y="2060848"/>
            <a:ext cx="6264696" cy="2692896"/>
          </a:xfrm>
        </p:spPr>
        <p:txBody>
          <a:bodyPr>
            <a:noAutofit/>
          </a:bodyPr>
          <a:lstStyle/>
          <a:p>
            <a:r>
              <a:rPr lang="en-CA" dirty="0">
                <a:solidFill>
                  <a:schemeClr val="tx2">
                    <a:lumMod val="75000"/>
                  </a:schemeClr>
                </a:solidFill>
              </a:rPr>
              <a:t>Joining</a:t>
            </a:r>
          </a:p>
          <a:p>
            <a:r>
              <a:rPr lang="en-CA" dirty="0">
                <a:solidFill>
                  <a:schemeClr val="tx2">
                    <a:lumMod val="75000"/>
                  </a:schemeClr>
                </a:solidFill>
              </a:rPr>
              <a:t>Opening &amp; Contents of Repositories</a:t>
            </a:r>
          </a:p>
          <a:p>
            <a:r>
              <a:rPr lang="en-CA" dirty="0">
                <a:solidFill>
                  <a:schemeClr val="tx2">
                    <a:lumMod val="75000"/>
                  </a:schemeClr>
                </a:solidFill>
              </a:rPr>
              <a:t>Licensing</a:t>
            </a:r>
          </a:p>
          <a:p>
            <a:r>
              <a:rPr lang="en-CA" dirty="0">
                <a:solidFill>
                  <a:schemeClr val="tx2">
                    <a:lumMod val="75000"/>
                  </a:schemeClr>
                </a:solidFill>
              </a:rPr>
              <a:t>Privacy, Security, Copyright</a:t>
            </a:r>
          </a:p>
          <a:p>
            <a:r>
              <a:rPr lang="en-CA" dirty="0">
                <a:solidFill>
                  <a:schemeClr val="tx2">
                    <a:lumMod val="75000"/>
                  </a:schemeClr>
                </a:solidFill>
              </a:rPr>
              <a:t>Appropriate Use</a:t>
            </a:r>
          </a:p>
          <a:p>
            <a:r>
              <a:rPr lang="en-CA" dirty="0">
                <a:solidFill>
                  <a:schemeClr val="tx2">
                    <a:lumMod val="75000"/>
                  </a:schemeClr>
                </a:solidFill>
              </a:rPr>
              <a:t>How </a:t>
            </a:r>
            <a:r>
              <a:rPr lang="en-CA" dirty="0" err="1">
                <a:solidFill>
                  <a:schemeClr val="tx2">
                    <a:lumMod val="75000"/>
                  </a:schemeClr>
                </a:solidFill>
              </a:rPr>
              <a:t>to’s</a:t>
            </a:r>
            <a:endParaRPr lang="en-CA" dirty="0">
              <a:solidFill>
                <a:schemeClr val="tx2">
                  <a:lumMod val="75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830" y="4346334"/>
            <a:ext cx="3960440" cy="228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34EA09D0-D933-9C8C-56A6-D35BAE6A7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524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4624"/>
            <a:ext cx="8229600" cy="1143000"/>
          </a:xfrm>
        </p:spPr>
        <p:txBody>
          <a:bodyPr>
            <a:normAutofit/>
          </a:bodyPr>
          <a:lstStyle/>
          <a:p>
            <a:r>
              <a:rPr lang="en-CA" sz="4000" dirty="0">
                <a:solidFill>
                  <a:schemeClr val="tx2">
                    <a:lumMod val="75000"/>
                  </a:schemeClr>
                </a:solidFill>
                <a:latin typeface="+mn-lt"/>
                <a:ea typeface="+mn-ea"/>
                <a:cs typeface="+mn-cs"/>
              </a:rPr>
              <a:t>Joining</a:t>
            </a:r>
          </a:p>
        </p:txBody>
      </p:sp>
      <p:sp>
        <p:nvSpPr>
          <p:cNvPr id="8" name="Content Placeholder 7"/>
          <p:cNvSpPr>
            <a:spLocks noGrp="1"/>
          </p:cNvSpPr>
          <p:nvPr>
            <p:ph sz="half" idx="1"/>
          </p:nvPr>
        </p:nvSpPr>
        <p:spPr>
          <a:xfrm>
            <a:off x="2773287" y="1196752"/>
            <a:ext cx="8376933" cy="2692896"/>
          </a:xfrm>
        </p:spPr>
        <p:txBody>
          <a:bodyPr>
            <a:noAutofit/>
          </a:bodyPr>
          <a:lstStyle/>
          <a:p>
            <a:r>
              <a:rPr lang="en-CA" dirty="0">
                <a:solidFill>
                  <a:schemeClr val="tx2">
                    <a:lumMod val="75000"/>
                  </a:schemeClr>
                </a:solidFill>
              </a:rPr>
              <a:t>GitHub account with </a:t>
            </a:r>
            <a:r>
              <a:rPr lang="en-CA" dirty="0" err="1">
                <a:solidFill>
                  <a:schemeClr val="tx2">
                    <a:lumMod val="75000"/>
                  </a:schemeClr>
                </a:solidFill>
              </a:rPr>
              <a:t>bcgov</a:t>
            </a:r>
            <a:r>
              <a:rPr lang="en-CA" dirty="0">
                <a:solidFill>
                  <a:schemeClr val="tx2">
                    <a:lumMod val="75000"/>
                  </a:schemeClr>
                </a:solidFill>
              </a:rPr>
              <a:t> email address</a:t>
            </a:r>
          </a:p>
          <a:p>
            <a:r>
              <a:rPr lang="en-CA" dirty="0">
                <a:solidFill>
                  <a:schemeClr val="tx2">
                    <a:lumMod val="75000"/>
                  </a:schemeClr>
                </a:solidFill>
              </a:rPr>
              <a:t>Enable 2-Factor Authentication</a:t>
            </a:r>
          </a:p>
          <a:p>
            <a:r>
              <a:rPr lang="en-CA" dirty="0">
                <a:solidFill>
                  <a:schemeClr val="tx2">
                    <a:lumMod val="75000"/>
                  </a:schemeClr>
                </a:solidFill>
              </a:rPr>
              <a:t>Join relevant repositories as a collaborator or join the </a:t>
            </a:r>
            <a:r>
              <a:rPr lang="en-CA" dirty="0" err="1">
                <a:solidFill>
                  <a:schemeClr val="tx2">
                    <a:lumMod val="75000"/>
                  </a:schemeClr>
                </a:solidFill>
              </a:rPr>
              <a:t>BCGov</a:t>
            </a:r>
            <a:r>
              <a:rPr lang="en-CA" dirty="0">
                <a:solidFill>
                  <a:schemeClr val="tx2">
                    <a:lumMod val="75000"/>
                  </a:schemeClr>
                </a:solidFill>
              </a:rPr>
              <a:t> Organization </a:t>
            </a:r>
            <a:endParaRPr lang="en-CA" sz="2000" dirty="0">
              <a:solidFill>
                <a:schemeClr val="tx2">
                  <a:lumMod val="75000"/>
                </a:schemeClr>
              </a:solidFill>
            </a:endParaRPr>
          </a:p>
        </p:txBody>
      </p:sp>
      <p:pic>
        <p:nvPicPr>
          <p:cNvPr id="3" name="Picture 2">
            <a:extLst>
              <a:ext uri="{FF2B5EF4-FFF2-40B4-BE49-F238E27FC236}">
                <a16:creationId xmlns:a16="http://schemas.microsoft.com/office/drawing/2014/main" id="{E9E5015C-DFA9-3751-7EAA-4CB4D0458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screenshot of a social media account&#10;&#10;Description automatically generated">
            <a:extLst>
              <a:ext uri="{FF2B5EF4-FFF2-40B4-BE49-F238E27FC236}">
                <a16:creationId xmlns:a16="http://schemas.microsoft.com/office/drawing/2014/main" id="{1AB9CFCE-F080-8E48-A500-13F21284D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299" y="3889648"/>
            <a:ext cx="9186481" cy="2401970"/>
          </a:xfrm>
          <a:prstGeom prst="rect">
            <a:avLst/>
          </a:prstGeom>
        </p:spPr>
      </p:pic>
    </p:spTree>
    <p:extLst>
      <p:ext uri="{BB962C8B-B14F-4D97-AF65-F5344CB8AC3E}">
        <p14:creationId xmlns:p14="http://schemas.microsoft.com/office/powerpoint/2010/main" val="3716523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p:cNvSpPr>
            <a:spLocks noGrp="1"/>
          </p:cNvSpPr>
          <p:nvPr>
            <p:ph sz="half" idx="1"/>
          </p:nvPr>
        </p:nvSpPr>
        <p:spPr>
          <a:xfrm>
            <a:off x="1919536" y="2392288"/>
            <a:ext cx="4104456" cy="2692896"/>
          </a:xfrm>
        </p:spPr>
        <p:txBody>
          <a:bodyPr>
            <a:noAutofit/>
          </a:bodyPr>
          <a:lstStyle/>
          <a:p>
            <a:r>
              <a:rPr lang="en-US" sz="3600" dirty="0">
                <a:solidFill>
                  <a:schemeClr val="tx2">
                    <a:lumMod val="75000"/>
                  </a:schemeClr>
                </a:solidFill>
              </a:rPr>
              <a:t>New code</a:t>
            </a:r>
            <a:endParaRPr lang="en-CA" sz="3600" dirty="0">
              <a:solidFill>
                <a:schemeClr val="tx2">
                  <a:lumMod val="75000"/>
                </a:schemeClr>
              </a:solidFill>
            </a:endParaRPr>
          </a:p>
          <a:p>
            <a:r>
              <a:rPr lang="en-CA" sz="3600" dirty="0">
                <a:solidFill>
                  <a:schemeClr val="tx2">
                    <a:lumMod val="75000"/>
                  </a:schemeClr>
                </a:solidFill>
              </a:rPr>
              <a:t>Existing code (you, contractor?)</a:t>
            </a:r>
          </a:p>
          <a:p>
            <a:r>
              <a:rPr lang="en-US" sz="3600" dirty="0">
                <a:solidFill>
                  <a:schemeClr val="tx2">
                    <a:lumMod val="75000"/>
                  </a:schemeClr>
                </a:solidFill>
              </a:rPr>
              <a:t>Contributing to other’s code</a:t>
            </a:r>
            <a:endParaRPr lang="en-CA" sz="3600" dirty="0">
              <a:solidFill>
                <a:schemeClr val="tx2">
                  <a:lumMod val="75000"/>
                </a:schemeClr>
              </a:solidFill>
            </a:endParaRPr>
          </a:p>
        </p:txBody>
      </p:sp>
      <p:sp>
        <p:nvSpPr>
          <p:cNvPr id="3" name="Rectangle 2"/>
          <p:cNvSpPr/>
          <p:nvPr/>
        </p:nvSpPr>
        <p:spPr>
          <a:xfrm>
            <a:off x="6456040" y="1772816"/>
            <a:ext cx="3816424" cy="46085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p:cNvSpPr txBox="1">
            <a:spLocks/>
          </p:cNvSpPr>
          <p:nvPr/>
        </p:nvSpPr>
        <p:spPr>
          <a:xfrm>
            <a:off x="1979240" y="4221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a:solidFill>
                  <a:schemeClr val="tx2">
                    <a:lumMod val="75000"/>
                  </a:schemeClr>
                </a:solidFill>
              </a:rPr>
              <a:t>Your Code &amp; GitHub?</a:t>
            </a:r>
            <a:endParaRPr lang="en-CA" dirty="0">
              <a:solidFill>
                <a:schemeClr val="tx2">
                  <a:lumMod val="75000"/>
                </a:schemeClr>
              </a:solidFill>
            </a:endParaRPr>
          </a:p>
        </p:txBody>
      </p:sp>
      <p:sp>
        <p:nvSpPr>
          <p:cNvPr id="2" name="Title 1"/>
          <p:cNvSpPr>
            <a:spLocks noGrp="1"/>
          </p:cNvSpPr>
          <p:nvPr>
            <p:ph type="title"/>
          </p:nvPr>
        </p:nvSpPr>
        <p:spPr>
          <a:xfrm>
            <a:off x="6528048" y="1795304"/>
            <a:ext cx="3672408" cy="769600"/>
          </a:xfrm>
        </p:spPr>
        <p:txBody>
          <a:bodyPr>
            <a:normAutofit fontScale="90000"/>
          </a:bodyPr>
          <a:lstStyle/>
          <a:p>
            <a:r>
              <a:rPr lang="en-US" sz="2800" dirty="0">
                <a:solidFill>
                  <a:schemeClr val="tx2">
                    <a:lumMod val="75000"/>
                  </a:schemeClr>
                </a:solidFill>
              </a:rPr>
              <a:t>OPEN CODE CHECKLIST</a:t>
            </a:r>
            <a:endParaRPr lang="en-CA" sz="2800" dirty="0">
              <a:solidFill>
                <a:schemeClr val="tx2">
                  <a:lumMod val="75000"/>
                </a:schemeClr>
              </a:solidFill>
            </a:endParaRPr>
          </a:p>
        </p:txBody>
      </p:sp>
      <p:sp>
        <p:nvSpPr>
          <p:cNvPr id="11" name="Content Placeholder 7"/>
          <p:cNvSpPr>
            <a:spLocks noGrp="1"/>
          </p:cNvSpPr>
          <p:nvPr>
            <p:ph sz="half" idx="1"/>
          </p:nvPr>
        </p:nvSpPr>
        <p:spPr>
          <a:xfrm>
            <a:off x="6564052" y="2852936"/>
            <a:ext cx="3600400" cy="2692896"/>
          </a:xfrm>
        </p:spPr>
        <p:txBody>
          <a:bodyPr>
            <a:noAutofit/>
          </a:bodyPr>
          <a:lstStyle/>
          <a:p>
            <a:pPr>
              <a:buFont typeface="Symbol" panose="05050102010706020507" pitchFamily="18" charset="2"/>
              <a:buChar char=""/>
            </a:pPr>
            <a:r>
              <a:rPr lang="en-US" dirty="0">
                <a:solidFill>
                  <a:schemeClr val="tx2">
                    <a:lumMod val="75000"/>
                  </a:schemeClr>
                </a:solidFill>
              </a:rPr>
              <a:t>Privacy</a:t>
            </a:r>
          </a:p>
          <a:p>
            <a:pPr>
              <a:buFont typeface="Symbol" panose="05050102010706020507" pitchFamily="18" charset="2"/>
              <a:buChar char=""/>
            </a:pPr>
            <a:r>
              <a:rPr lang="en-US" dirty="0">
                <a:solidFill>
                  <a:schemeClr val="tx2">
                    <a:lumMod val="75000"/>
                  </a:schemeClr>
                </a:solidFill>
              </a:rPr>
              <a:t>Copyright</a:t>
            </a:r>
          </a:p>
          <a:p>
            <a:pPr>
              <a:buFont typeface="Symbol" panose="05050102010706020507" pitchFamily="18" charset="2"/>
              <a:buChar char=""/>
            </a:pPr>
            <a:r>
              <a:rPr lang="en-US" dirty="0">
                <a:solidFill>
                  <a:schemeClr val="tx2">
                    <a:lumMod val="75000"/>
                  </a:schemeClr>
                </a:solidFill>
              </a:rPr>
              <a:t>Intellectual Property</a:t>
            </a:r>
          </a:p>
          <a:p>
            <a:pPr>
              <a:buFont typeface="Symbol" panose="05050102010706020507" pitchFamily="18" charset="2"/>
              <a:buChar char=""/>
            </a:pPr>
            <a:r>
              <a:rPr lang="en-US" dirty="0">
                <a:solidFill>
                  <a:schemeClr val="tx2">
                    <a:lumMod val="75000"/>
                  </a:schemeClr>
                </a:solidFill>
              </a:rPr>
              <a:t>Security</a:t>
            </a:r>
            <a:endParaRPr lang="en-CA" dirty="0">
              <a:solidFill>
                <a:schemeClr val="tx2">
                  <a:lumMod val="75000"/>
                </a:schemeClr>
              </a:solidFill>
            </a:endParaRPr>
          </a:p>
        </p:txBody>
      </p:sp>
      <p:pic>
        <p:nvPicPr>
          <p:cNvPr id="4" name="Picture 3">
            <a:extLst>
              <a:ext uri="{FF2B5EF4-FFF2-40B4-BE49-F238E27FC236}">
                <a16:creationId xmlns:a16="http://schemas.microsoft.com/office/drawing/2014/main" id="{D5816059-B664-4EA0-E43F-B103B391F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94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EC5B-29C4-DFC5-45D7-70B8B9A77B45}"/>
              </a:ext>
            </a:extLst>
          </p:cNvPr>
          <p:cNvSpPr>
            <a:spLocks noGrp="1"/>
          </p:cNvSpPr>
          <p:nvPr>
            <p:ph type="title"/>
          </p:nvPr>
        </p:nvSpPr>
        <p:spPr/>
        <p:txBody>
          <a:bodyPr/>
          <a:lstStyle/>
          <a:p>
            <a:r>
              <a:rPr lang="en-CA" dirty="0">
                <a:solidFill>
                  <a:srgbClr val="005493"/>
                </a:solidFill>
              </a:rPr>
              <a:t>Workshop Code of Conduct</a:t>
            </a:r>
            <a:endParaRPr lang="en-US" dirty="0">
              <a:solidFill>
                <a:srgbClr val="005493"/>
              </a:solidFill>
            </a:endParaRPr>
          </a:p>
        </p:txBody>
      </p:sp>
      <p:sp>
        <p:nvSpPr>
          <p:cNvPr id="3" name="Content Placeholder 2">
            <a:extLst>
              <a:ext uri="{FF2B5EF4-FFF2-40B4-BE49-F238E27FC236}">
                <a16:creationId xmlns:a16="http://schemas.microsoft.com/office/drawing/2014/main" id="{8FBF764D-5AAD-AE2C-E7C4-A4105FC6AEE0}"/>
              </a:ext>
            </a:extLst>
          </p:cNvPr>
          <p:cNvSpPr>
            <a:spLocks noGrp="1"/>
          </p:cNvSpPr>
          <p:nvPr>
            <p:ph idx="1"/>
          </p:nvPr>
        </p:nvSpPr>
        <p:spPr/>
        <p:txBody>
          <a:bodyPr/>
          <a:lstStyle/>
          <a:p>
            <a:r>
              <a:rPr lang="en-CA" dirty="0"/>
              <a:t>We aim to make this a welcoming and supportive environment for everyone, regardless of background</a:t>
            </a:r>
            <a:br>
              <a:rPr lang="en-CA" dirty="0"/>
            </a:br>
            <a:endParaRPr lang="en-CA" dirty="0"/>
          </a:p>
          <a:p>
            <a:r>
              <a:rPr lang="en-CA" dirty="0"/>
              <a:t>We encourage respectful discussion and questions throughout the course</a:t>
            </a:r>
            <a:br>
              <a:rPr lang="en-CA" dirty="0"/>
            </a:br>
            <a:endParaRPr lang="en-CA" dirty="0"/>
          </a:p>
          <a:p>
            <a:r>
              <a:rPr lang="en-CA" dirty="0"/>
              <a:t>Be fully present and engaged during the session (that email can wait!) </a:t>
            </a:r>
            <a:endParaRPr lang="en-US" dirty="0"/>
          </a:p>
        </p:txBody>
      </p:sp>
      <p:sp>
        <p:nvSpPr>
          <p:cNvPr id="5" name="TextBox 4">
            <a:extLst>
              <a:ext uri="{FF2B5EF4-FFF2-40B4-BE49-F238E27FC236}">
                <a16:creationId xmlns:a16="http://schemas.microsoft.com/office/drawing/2014/main" id="{8091F2CD-28F1-B1A3-0FDD-281E24AC547C}"/>
              </a:ext>
            </a:extLst>
          </p:cNvPr>
          <p:cNvSpPr txBox="1"/>
          <p:nvPr/>
        </p:nvSpPr>
        <p:spPr>
          <a:xfrm>
            <a:off x="2961565" y="5846544"/>
            <a:ext cx="6984240" cy="646331"/>
          </a:xfrm>
          <a:prstGeom prst="rect">
            <a:avLst/>
          </a:prstGeom>
          <a:noFill/>
        </p:spPr>
        <p:txBody>
          <a:bodyPr wrap="square">
            <a:spAutoFit/>
          </a:bodyPr>
          <a:lstStyle/>
          <a:p>
            <a:br>
              <a:rPr lang="en-CA" dirty="0"/>
            </a:br>
            <a:r>
              <a:rPr lang="en-CA" dirty="0"/>
              <a:t>(</a:t>
            </a:r>
            <a:r>
              <a:rPr lang="en-CA" i="0" u="none" strike="noStrike" dirty="0">
                <a:solidFill>
                  <a:srgbClr val="292929"/>
                </a:solidFill>
                <a:effectLst/>
                <a:latin typeface="BC Sans" pitchFamily="2" charset="0"/>
                <a:hlinkClick r:id="rId3"/>
              </a:rPr>
              <a:t>Standards of Conduct for BC Public Service employees</a:t>
            </a:r>
            <a:r>
              <a:rPr lang="en-CA" i="0" u="none" strike="noStrike" dirty="0">
                <a:solidFill>
                  <a:srgbClr val="292929"/>
                </a:solidFill>
                <a:effectLst/>
                <a:latin typeface="BC Sans" pitchFamily="2" charset="0"/>
              </a:rPr>
              <a:t>)</a:t>
            </a:r>
            <a:endParaRPr lang="en-US" dirty="0"/>
          </a:p>
        </p:txBody>
      </p:sp>
    </p:spTree>
    <p:extLst>
      <p:ext uri="{BB962C8B-B14F-4D97-AF65-F5344CB8AC3E}">
        <p14:creationId xmlns:p14="http://schemas.microsoft.com/office/powerpoint/2010/main" val="1495972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42" y="1084261"/>
            <a:ext cx="2390405" cy="1143000"/>
          </a:xfrm>
        </p:spPr>
        <p:txBody>
          <a:bodyPr>
            <a:normAutofit fontScale="90000"/>
          </a:bodyPr>
          <a:lstStyle/>
          <a:p>
            <a:r>
              <a:rPr lang="en-CA" dirty="0">
                <a:solidFill>
                  <a:schemeClr val="tx2">
                    <a:lumMod val="75000"/>
                  </a:schemeClr>
                </a:solidFill>
              </a:rPr>
              <a:t>Repo Content</a:t>
            </a:r>
          </a:p>
        </p:txBody>
      </p:sp>
      <p:pic>
        <p:nvPicPr>
          <p:cNvPr id="3" name="Picture 2">
            <a:extLst>
              <a:ext uri="{FF2B5EF4-FFF2-40B4-BE49-F238E27FC236}">
                <a16:creationId xmlns:a16="http://schemas.microsoft.com/office/drawing/2014/main" id="{73CE1384-D6D3-D331-5A01-B846FD5FB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screenshot of a computer&#10;&#10;Description automatically generated">
            <a:extLst>
              <a:ext uri="{FF2B5EF4-FFF2-40B4-BE49-F238E27FC236}">
                <a16:creationId xmlns:a16="http://schemas.microsoft.com/office/drawing/2014/main" id="{AD5B38C7-1640-9708-8960-B0B3A3B76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985" y="119794"/>
            <a:ext cx="8380203" cy="6618411"/>
          </a:xfrm>
          <a:prstGeom prst="rect">
            <a:avLst/>
          </a:prstGeom>
        </p:spPr>
      </p:pic>
      <p:sp>
        <p:nvSpPr>
          <p:cNvPr id="7" name="TextBox 6">
            <a:extLst>
              <a:ext uri="{FF2B5EF4-FFF2-40B4-BE49-F238E27FC236}">
                <a16:creationId xmlns:a16="http://schemas.microsoft.com/office/drawing/2014/main" id="{3EB3AA0C-D049-3E03-AC28-84AAF1093480}"/>
              </a:ext>
            </a:extLst>
          </p:cNvPr>
          <p:cNvSpPr txBox="1"/>
          <p:nvPr/>
        </p:nvSpPr>
        <p:spPr>
          <a:xfrm>
            <a:off x="226601" y="6304845"/>
            <a:ext cx="3918955" cy="307777"/>
          </a:xfrm>
          <a:prstGeom prst="rect">
            <a:avLst/>
          </a:prstGeom>
          <a:noFill/>
        </p:spPr>
        <p:txBody>
          <a:bodyPr wrap="square">
            <a:spAutoFit/>
          </a:bodyPr>
          <a:lstStyle/>
          <a:p>
            <a:r>
              <a:rPr lang="en-US" sz="1400" dirty="0">
                <a:hlinkClick r:id="rId5"/>
              </a:rPr>
              <a:t>https://</a:t>
            </a:r>
            <a:r>
              <a:rPr lang="en-US" sz="1400" dirty="0" err="1">
                <a:hlinkClick r:id="rId5"/>
              </a:rPr>
              <a:t>github.com</a:t>
            </a:r>
            <a:r>
              <a:rPr lang="en-US" sz="1400" dirty="0">
                <a:hlinkClick r:id="rId5"/>
              </a:rPr>
              <a:t>/</a:t>
            </a:r>
            <a:r>
              <a:rPr lang="en-US" sz="1400" dirty="0" err="1">
                <a:hlinkClick r:id="rId5"/>
              </a:rPr>
              <a:t>bcgov</a:t>
            </a:r>
            <a:r>
              <a:rPr lang="en-US" sz="1400" dirty="0">
                <a:hlinkClick r:id="rId5"/>
              </a:rPr>
              <a:t>/demo-</a:t>
            </a:r>
            <a:r>
              <a:rPr lang="en-US" sz="1400" dirty="0" err="1">
                <a:hlinkClick r:id="rId5"/>
              </a:rPr>
              <a:t>nlp</a:t>
            </a:r>
            <a:endParaRPr lang="en-US" sz="1400" dirty="0"/>
          </a:p>
        </p:txBody>
      </p:sp>
    </p:spTree>
    <p:extLst>
      <p:ext uri="{BB962C8B-B14F-4D97-AF65-F5344CB8AC3E}">
        <p14:creationId xmlns:p14="http://schemas.microsoft.com/office/powerpoint/2010/main" val="3708269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840" y="269776"/>
            <a:ext cx="8229600" cy="1143000"/>
          </a:xfrm>
        </p:spPr>
        <p:txBody>
          <a:bodyPr>
            <a:normAutofit/>
          </a:bodyPr>
          <a:lstStyle/>
          <a:p>
            <a:r>
              <a:rPr lang="en-CA">
                <a:solidFill>
                  <a:schemeClr val="tx2">
                    <a:lumMod val="75000"/>
                  </a:schemeClr>
                </a:solidFill>
              </a:rPr>
              <a:t>Licensing 1-2-3</a:t>
            </a:r>
            <a:endParaRPr lang="en-CA" dirty="0">
              <a:solidFill>
                <a:schemeClr val="tx2">
                  <a:lumMod val="75000"/>
                </a:schemeClr>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3422" y="4438735"/>
            <a:ext cx="2250381" cy="2419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7"/>
          <p:cNvSpPr>
            <a:spLocks noGrp="1"/>
          </p:cNvSpPr>
          <p:nvPr>
            <p:ph sz="half" idx="1"/>
          </p:nvPr>
        </p:nvSpPr>
        <p:spPr>
          <a:xfrm>
            <a:off x="1659467" y="2060848"/>
            <a:ext cx="7604885" cy="2808312"/>
          </a:xfrm>
        </p:spPr>
        <p:txBody>
          <a:bodyPr>
            <a:noAutofit/>
          </a:bodyPr>
          <a:lstStyle/>
          <a:p>
            <a:pPr marL="0" indent="0">
              <a:buNone/>
            </a:pPr>
            <a:r>
              <a:rPr lang="en-CA" dirty="0" err="1">
                <a:solidFill>
                  <a:schemeClr val="tx2">
                    <a:lumMod val="75000"/>
                  </a:schemeClr>
                </a:solidFill>
              </a:rPr>
              <a:t>BCGov</a:t>
            </a:r>
            <a:r>
              <a:rPr lang="en-CA" dirty="0">
                <a:solidFill>
                  <a:schemeClr val="tx2">
                    <a:lumMod val="75000"/>
                  </a:schemeClr>
                </a:solidFill>
              </a:rPr>
              <a:t> default for code == Apache License 2.0</a:t>
            </a:r>
          </a:p>
          <a:p>
            <a:pPr marL="514350" indent="-514350">
              <a:buFont typeface="+mj-lt"/>
              <a:buAutoNum type="arabicParenR"/>
            </a:pPr>
            <a:endParaRPr lang="en-CA" sz="1200" dirty="0">
              <a:solidFill>
                <a:schemeClr val="tx2">
                  <a:lumMod val="75000"/>
                </a:schemeClr>
              </a:solidFill>
            </a:endParaRPr>
          </a:p>
          <a:p>
            <a:pPr marL="514350" indent="-514350">
              <a:buFont typeface="+mj-lt"/>
              <a:buAutoNum type="arabicParenR"/>
            </a:pPr>
            <a:r>
              <a:rPr lang="en-CA" dirty="0">
                <a:solidFill>
                  <a:schemeClr val="tx2">
                    <a:lumMod val="75000"/>
                  </a:schemeClr>
                </a:solidFill>
              </a:rPr>
              <a:t>LICENSE file directly in the repository</a:t>
            </a:r>
          </a:p>
          <a:p>
            <a:pPr marL="514350" indent="-514350">
              <a:buFont typeface="+mj-lt"/>
              <a:buAutoNum type="arabicParenR"/>
            </a:pPr>
            <a:r>
              <a:rPr lang="en-CA" dirty="0">
                <a:solidFill>
                  <a:schemeClr val="tx2">
                    <a:lumMod val="75000"/>
                  </a:schemeClr>
                </a:solidFill>
              </a:rPr>
              <a:t>2.0 LICENSE boiler-plate to the bottom of your README.md</a:t>
            </a:r>
          </a:p>
          <a:p>
            <a:pPr marL="514350" indent="-514350">
              <a:buFont typeface="+mj-lt"/>
              <a:buAutoNum type="arabicParenR"/>
            </a:pPr>
            <a:r>
              <a:rPr lang="en-CA" dirty="0">
                <a:solidFill>
                  <a:schemeClr val="tx2">
                    <a:lumMod val="75000"/>
                  </a:schemeClr>
                </a:solidFill>
              </a:rPr>
              <a:t>LICENSE boiler-plate to the comments header of </a:t>
            </a:r>
            <a:r>
              <a:rPr lang="en-CA" i="1" dirty="0">
                <a:solidFill>
                  <a:schemeClr val="tx2">
                    <a:lumMod val="75000"/>
                  </a:schemeClr>
                </a:solidFill>
              </a:rPr>
              <a:t>every source code file</a:t>
            </a:r>
            <a:endParaRPr lang="en-CA" dirty="0">
              <a:solidFill>
                <a:schemeClr val="tx2">
                  <a:lumMod val="75000"/>
                </a:schemeClr>
              </a:solidFill>
            </a:endParaRPr>
          </a:p>
        </p:txBody>
      </p:sp>
      <p:sp>
        <p:nvSpPr>
          <p:cNvPr id="6" name="Title 1"/>
          <p:cNvSpPr txBox="1">
            <a:spLocks/>
          </p:cNvSpPr>
          <p:nvPr/>
        </p:nvSpPr>
        <p:spPr>
          <a:xfrm>
            <a:off x="1979240" y="46531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a:solidFill>
                <a:schemeClr val="tx2">
                  <a:lumMod val="75000"/>
                </a:schemeClr>
              </a:solidFill>
            </a:endParaRPr>
          </a:p>
        </p:txBody>
      </p:sp>
      <p:pic>
        <p:nvPicPr>
          <p:cNvPr id="3" name="Picture 2">
            <a:extLst>
              <a:ext uri="{FF2B5EF4-FFF2-40B4-BE49-F238E27FC236}">
                <a16:creationId xmlns:a16="http://schemas.microsoft.com/office/drawing/2014/main" id="{62B06ABD-858A-4957-9987-361E50965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351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90" y="2649450"/>
            <a:ext cx="2288822" cy="1325563"/>
          </a:xfrm>
        </p:spPr>
        <p:txBody>
          <a:bodyPr/>
          <a:lstStyle/>
          <a:p>
            <a:r>
              <a:rPr lang="en-CA" dirty="0" err="1">
                <a:solidFill>
                  <a:schemeClr val="tx2">
                    <a:lumMod val="75000"/>
                  </a:schemeClr>
                </a:solidFill>
              </a:rPr>
              <a:t>BCGov</a:t>
            </a:r>
            <a:r>
              <a:rPr lang="en-CA" dirty="0">
                <a:solidFill>
                  <a:schemeClr val="tx2">
                    <a:lumMod val="75000"/>
                  </a:schemeClr>
                </a:solidFill>
              </a:rPr>
              <a:t> Org Stats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151512" y="656692"/>
            <a:ext cx="8440137" cy="55446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FC73935-3708-3263-C81E-F5ABFAD5B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030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840" y="269776"/>
            <a:ext cx="8229600" cy="1143000"/>
          </a:xfrm>
        </p:spPr>
        <p:txBody>
          <a:bodyPr>
            <a:normAutofit/>
          </a:bodyPr>
          <a:lstStyle/>
          <a:p>
            <a:r>
              <a:rPr lang="en-CA" dirty="0">
                <a:solidFill>
                  <a:schemeClr val="tx2">
                    <a:lumMod val="75000"/>
                  </a:schemeClr>
                </a:solidFill>
              </a:rPr>
              <a:t>Appropriate Use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3888508"/>
            <a:ext cx="2803972" cy="270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7"/>
          <p:cNvSpPr>
            <a:spLocks noGrp="1"/>
          </p:cNvSpPr>
          <p:nvPr>
            <p:ph sz="half" idx="1"/>
          </p:nvPr>
        </p:nvSpPr>
        <p:spPr>
          <a:xfrm>
            <a:off x="2999656" y="1628800"/>
            <a:ext cx="6120680" cy="2692896"/>
          </a:xfrm>
        </p:spPr>
        <p:txBody>
          <a:bodyPr>
            <a:noAutofit/>
          </a:bodyPr>
          <a:lstStyle/>
          <a:p>
            <a:r>
              <a:rPr lang="en-US" sz="3600" dirty="0">
                <a:solidFill>
                  <a:schemeClr val="tx2">
                    <a:lumMod val="75000"/>
                  </a:schemeClr>
                </a:solidFill>
              </a:rPr>
              <a:t>e.g.</a:t>
            </a:r>
            <a:r>
              <a:rPr lang="en-CA" sz="3600" dirty="0">
                <a:solidFill>
                  <a:schemeClr val="tx2">
                    <a:lumMod val="75000"/>
                  </a:schemeClr>
                </a:solidFill>
              </a:rPr>
              <a:t> standards </a:t>
            </a:r>
            <a:r>
              <a:rPr lang="en-US" sz="3600" dirty="0">
                <a:solidFill>
                  <a:schemeClr val="tx2">
                    <a:lumMod val="75000"/>
                  </a:schemeClr>
                </a:solidFill>
              </a:rPr>
              <a:t>of conduct, social media guidelines</a:t>
            </a:r>
          </a:p>
          <a:p>
            <a:r>
              <a:rPr lang="en-CA" sz="3600" dirty="0">
                <a:solidFill>
                  <a:schemeClr val="tx2">
                    <a:lumMod val="75000"/>
                  </a:schemeClr>
                </a:solidFill>
              </a:rPr>
              <a:t>Avoid any conflicts of interest</a:t>
            </a:r>
          </a:p>
        </p:txBody>
      </p:sp>
      <p:pic>
        <p:nvPicPr>
          <p:cNvPr id="3" name="Picture 2">
            <a:extLst>
              <a:ext uri="{FF2B5EF4-FFF2-40B4-BE49-F238E27FC236}">
                <a16:creationId xmlns:a16="http://schemas.microsoft.com/office/drawing/2014/main" id="{964FCDD2-6BD3-BBDB-984C-106C8704E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788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583" r="13536" b="7360"/>
          <a:stretch/>
        </p:blipFill>
        <p:spPr bwMode="auto">
          <a:xfrm>
            <a:off x="1244383" y="1484778"/>
            <a:ext cx="9703234" cy="186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1915470" y="116632"/>
            <a:ext cx="8229600" cy="1143000"/>
          </a:xfrm>
        </p:spPr>
        <p:txBody>
          <a:bodyPr>
            <a:noAutofit/>
          </a:bodyPr>
          <a:lstStyle/>
          <a:p>
            <a:r>
              <a:rPr lang="en-CA" sz="3200" dirty="0">
                <a:solidFill>
                  <a:schemeClr val="tx2">
                    <a:lumMod val="75000"/>
                  </a:schemeClr>
                </a:solidFill>
              </a:rPr>
              <a:t>"Working in github.com/</a:t>
            </a:r>
            <a:r>
              <a:rPr lang="en-CA" sz="3200" dirty="0" err="1">
                <a:solidFill>
                  <a:schemeClr val="tx2">
                    <a:lumMod val="75000"/>
                  </a:schemeClr>
                </a:solidFill>
              </a:rPr>
              <a:t>bcgov</a:t>
            </a:r>
            <a:r>
              <a:rPr lang="en-CA" sz="3200" dirty="0">
                <a:solidFill>
                  <a:schemeClr val="tx2">
                    <a:lumMod val="75000"/>
                  </a:schemeClr>
                </a:solidFill>
              </a:rPr>
              <a:t>" </a:t>
            </a:r>
            <a:r>
              <a:rPr lang="en-CA" sz="3200" dirty="0" err="1">
                <a:solidFill>
                  <a:schemeClr val="tx2">
                    <a:lumMod val="75000"/>
                  </a:schemeClr>
                </a:solidFill>
              </a:rPr>
              <a:t>Cheatsheet</a:t>
            </a:r>
            <a:endParaRPr lang="en-CA" sz="3200" dirty="0">
              <a:solidFill>
                <a:schemeClr val="tx2">
                  <a:lumMod val="75000"/>
                </a:schemeClr>
              </a:solidFill>
            </a:endParaRPr>
          </a:p>
        </p:txBody>
      </p:sp>
      <p:sp>
        <p:nvSpPr>
          <p:cNvPr id="4" name="Rectangle 3"/>
          <p:cNvSpPr/>
          <p:nvPr/>
        </p:nvSpPr>
        <p:spPr>
          <a:xfrm>
            <a:off x="2495600" y="5013176"/>
            <a:ext cx="4536504" cy="923330"/>
          </a:xfrm>
          <a:prstGeom prst="rect">
            <a:avLst/>
          </a:prstGeom>
        </p:spPr>
        <p:txBody>
          <a:bodyPr wrap="square">
            <a:spAutoFit/>
          </a:bodyPr>
          <a:lstStyle/>
          <a:p>
            <a:r>
              <a:rPr lang="en-CA" dirty="0">
                <a:solidFill>
                  <a:schemeClr val="tx2">
                    <a:lumMod val="75000"/>
                  </a:schemeClr>
                </a:solidFill>
                <a:hlinkClick r:id="rId4"/>
              </a:rPr>
              <a:t>https://github.com/bcgov/BC-Policy-Framework-For-GitHub/blob/master/BC-Gov-Org-HowTo/Cheatsheet.md</a:t>
            </a:r>
            <a:endParaRPr lang="en-CA" dirty="0">
              <a:solidFill>
                <a:schemeClr val="tx2">
                  <a:lumMod val="75000"/>
                </a:schemeClr>
              </a:solidFill>
            </a:endParaRPr>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104" y="3650182"/>
            <a:ext cx="2919374" cy="265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7CC135E6-53AB-32F2-0656-41FEF9449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44624"/>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183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13E9-0CF4-E424-EB50-FD1327794953}"/>
              </a:ext>
            </a:extLst>
          </p:cNvPr>
          <p:cNvSpPr>
            <a:spLocks noGrp="1"/>
          </p:cNvSpPr>
          <p:nvPr>
            <p:ph type="ctrTitle"/>
          </p:nvPr>
        </p:nvSpPr>
        <p:spPr>
          <a:xfrm>
            <a:off x="1524000" y="343208"/>
            <a:ext cx="9144000" cy="901674"/>
          </a:xfrm>
        </p:spPr>
        <p:txBody>
          <a:bodyPr>
            <a:normAutofit/>
          </a:bodyPr>
          <a:lstStyle/>
          <a:p>
            <a:r>
              <a:rPr lang="en-CA" sz="4800" dirty="0"/>
              <a:t>Git from the Command Line</a:t>
            </a:r>
            <a:endParaRPr lang="en-US" sz="4800" dirty="0"/>
          </a:p>
        </p:txBody>
      </p:sp>
      <p:pic>
        <p:nvPicPr>
          <p:cNvPr id="11" name="Picture 10">
            <a:extLst>
              <a:ext uri="{FF2B5EF4-FFF2-40B4-BE49-F238E27FC236}">
                <a16:creationId xmlns:a16="http://schemas.microsoft.com/office/drawing/2014/main" id="{C0FD2483-DCA6-9D89-B7E4-EADBBEECF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737" y="2349152"/>
            <a:ext cx="3837296" cy="4029161"/>
          </a:xfrm>
          <a:prstGeom prst="rect">
            <a:avLst/>
          </a:prstGeom>
        </p:spPr>
      </p:pic>
      <p:sp>
        <p:nvSpPr>
          <p:cNvPr id="13" name="TextBox 12">
            <a:extLst>
              <a:ext uri="{FF2B5EF4-FFF2-40B4-BE49-F238E27FC236}">
                <a16:creationId xmlns:a16="http://schemas.microsoft.com/office/drawing/2014/main" id="{E614DFCC-1A4B-5434-AAE9-20870FEA6F13}"/>
              </a:ext>
            </a:extLst>
          </p:cNvPr>
          <p:cNvSpPr txBox="1"/>
          <p:nvPr/>
        </p:nvSpPr>
        <p:spPr>
          <a:xfrm>
            <a:off x="3809999" y="6458204"/>
            <a:ext cx="4572001" cy="261610"/>
          </a:xfrm>
          <a:prstGeom prst="rect">
            <a:avLst/>
          </a:prstGeom>
          <a:noFill/>
        </p:spPr>
        <p:txBody>
          <a:bodyPr wrap="square">
            <a:spAutoFit/>
          </a:bodyPr>
          <a:lstStyle/>
          <a:p>
            <a:r>
              <a:rPr lang="en-US" sz="1100" dirty="0">
                <a:hlinkClick r:id="rId4"/>
              </a:rPr>
              <a:t>https://</a:t>
            </a:r>
            <a:r>
              <a:rPr lang="en-US" sz="1100" dirty="0" err="1">
                <a:hlinkClick r:id="rId4"/>
              </a:rPr>
              <a:t>giphy.com</a:t>
            </a:r>
            <a:r>
              <a:rPr lang="en-US" sz="1100" dirty="0">
                <a:hlinkClick r:id="rId4"/>
              </a:rPr>
              <a:t>/gifs/cat-kitten-computer-3oKIPnAiaMCws8nOsE</a:t>
            </a:r>
            <a:endParaRPr lang="en-US" sz="1100" dirty="0"/>
          </a:p>
        </p:txBody>
      </p:sp>
      <p:sp>
        <p:nvSpPr>
          <p:cNvPr id="15" name="TextBox 14">
            <a:extLst>
              <a:ext uri="{FF2B5EF4-FFF2-40B4-BE49-F238E27FC236}">
                <a16:creationId xmlns:a16="http://schemas.microsoft.com/office/drawing/2014/main" id="{5A13526D-68CD-4596-9C14-1D17B7C479B4}"/>
              </a:ext>
            </a:extLst>
          </p:cNvPr>
          <p:cNvSpPr txBox="1"/>
          <p:nvPr/>
        </p:nvSpPr>
        <p:spPr>
          <a:xfrm>
            <a:off x="1310185" y="1612351"/>
            <a:ext cx="10244919" cy="400110"/>
          </a:xfrm>
          <a:prstGeom prst="rect">
            <a:avLst/>
          </a:prstGeom>
          <a:noFill/>
        </p:spPr>
        <p:txBody>
          <a:bodyPr wrap="square">
            <a:spAutoFit/>
          </a:bodyPr>
          <a:lstStyle/>
          <a:p>
            <a:r>
              <a:rPr lang="en-US" sz="2000" dirty="0">
                <a:hlinkClick r:id="rId5"/>
              </a:rPr>
              <a:t>https://</a:t>
            </a:r>
            <a:r>
              <a:rPr lang="en-US" sz="2000" dirty="0" err="1">
                <a:hlinkClick r:id="rId5"/>
              </a:rPr>
              <a:t>gidgid.medium.com</a:t>
            </a:r>
            <a:r>
              <a:rPr lang="en-US" sz="2000" dirty="0">
                <a:hlinkClick r:id="rId5"/>
              </a:rPr>
              <a:t>/why-you-should-use-git-from-the-command-line-7054150e7eb</a:t>
            </a:r>
            <a:endParaRPr lang="en-US" sz="2000" dirty="0"/>
          </a:p>
        </p:txBody>
      </p:sp>
    </p:spTree>
    <p:extLst>
      <p:ext uri="{BB962C8B-B14F-4D97-AF65-F5344CB8AC3E}">
        <p14:creationId xmlns:p14="http://schemas.microsoft.com/office/powerpoint/2010/main" val="2741462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13E9-0CF4-E424-EB50-FD1327794953}"/>
              </a:ext>
            </a:extLst>
          </p:cNvPr>
          <p:cNvSpPr>
            <a:spLocks noGrp="1"/>
          </p:cNvSpPr>
          <p:nvPr>
            <p:ph type="ctrTitle"/>
          </p:nvPr>
        </p:nvSpPr>
        <p:spPr>
          <a:xfrm>
            <a:off x="1524000" y="479686"/>
            <a:ext cx="9144000" cy="901674"/>
          </a:xfrm>
        </p:spPr>
        <p:txBody>
          <a:bodyPr>
            <a:normAutofit/>
          </a:bodyPr>
          <a:lstStyle/>
          <a:p>
            <a:r>
              <a:rPr lang="en-CA" sz="4800" dirty="0"/>
              <a:t>GUIs for Git/Hub: GitHub Desktop</a:t>
            </a:r>
            <a:endParaRPr lang="en-US" sz="4800" dirty="0"/>
          </a:p>
        </p:txBody>
      </p:sp>
      <p:pic>
        <p:nvPicPr>
          <p:cNvPr id="7" name="Picture 6" descr="A black and white logo&#10;&#10;Description automatically generated">
            <a:extLst>
              <a:ext uri="{FF2B5EF4-FFF2-40B4-BE49-F238E27FC236}">
                <a16:creationId xmlns:a16="http://schemas.microsoft.com/office/drawing/2014/main" id="{2B4B90F2-B80A-536B-B72A-CFA4234B7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41" y="657472"/>
            <a:ext cx="792709" cy="792709"/>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5B32882E-EEAF-D9A5-1E5D-A6B0019AB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915" y="1499673"/>
            <a:ext cx="7092169" cy="4878641"/>
          </a:xfrm>
          <a:prstGeom prst="rect">
            <a:avLst/>
          </a:prstGeom>
        </p:spPr>
      </p:pic>
    </p:spTree>
    <p:extLst>
      <p:ext uri="{BB962C8B-B14F-4D97-AF65-F5344CB8AC3E}">
        <p14:creationId xmlns:p14="http://schemas.microsoft.com/office/powerpoint/2010/main" val="3353363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13E9-0CF4-E424-EB50-FD1327794953}"/>
              </a:ext>
            </a:extLst>
          </p:cNvPr>
          <p:cNvSpPr>
            <a:spLocks noGrp="1"/>
          </p:cNvSpPr>
          <p:nvPr>
            <p:ph type="ctrTitle"/>
          </p:nvPr>
        </p:nvSpPr>
        <p:spPr>
          <a:xfrm>
            <a:off x="1524000" y="479686"/>
            <a:ext cx="9144000" cy="901674"/>
          </a:xfrm>
        </p:spPr>
        <p:txBody>
          <a:bodyPr>
            <a:normAutofit/>
          </a:bodyPr>
          <a:lstStyle/>
          <a:p>
            <a:r>
              <a:rPr lang="en-CA" sz="4800" dirty="0"/>
              <a:t>GUIs for Git/Hub: VS Code</a:t>
            </a:r>
            <a:endParaRPr lang="en-US" sz="4800" dirty="0"/>
          </a:p>
        </p:txBody>
      </p:sp>
      <p:pic>
        <p:nvPicPr>
          <p:cNvPr id="7" name="Picture 6" descr="A black and white logo&#10;&#10;Description automatically generated">
            <a:extLst>
              <a:ext uri="{FF2B5EF4-FFF2-40B4-BE49-F238E27FC236}">
                <a16:creationId xmlns:a16="http://schemas.microsoft.com/office/drawing/2014/main" id="{2B4B90F2-B80A-536B-B72A-CFA4234B7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41" y="657472"/>
            <a:ext cx="792709" cy="79270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7C4C4C12-5E31-3028-C3FD-7FD29238AB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976" y="1502687"/>
            <a:ext cx="7288048" cy="4875627"/>
          </a:xfrm>
          <a:prstGeom prst="rect">
            <a:avLst/>
          </a:prstGeom>
        </p:spPr>
      </p:pic>
    </p:spTree>
    <p:extLst>
      <p:ext uri="{BB962C8B-B14F-4D97-AF65-F5344CB8AC3E}">
        <p14:creationId xmlns:p14="http://schemas.microsoft.com/office/powerpoint/2010/main" val="3287202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13E9-0CF4-E424-EB50-FD1327794953}"/>
              </a:ext>
            </a:extLst>
          </p:cNvPr>
          <p:cNvSpPr>
            <a:spLocks noGrp="1"/>
          </p:cNvSpPr>
          <p:nvPr>
            <p:ph type="ctrTitle"/>
          </p:nvPr>
        </p:nvSpPr>
        <p:spPr>
          <a:xfrm>
            <a:off x="1524000" y="479686"/>
            <a:ext cx="9144000" cy="901674"/>
          </a:xfrm>
        </p:spPr>
        <p:txBody>
          <a:bodyPr>
            <a:normAutofit/>
          </a:bodyPr>
          <a:lstStyle/>
          <a:p>
            <a:r>
              <a:rPr lang="en-CA" sz="4800" dirty="0"/>
              <a:t>GUIs for Git/Hub: RStudio IDE</a:t>
            </a:r>
            <a:endParaRPr lang="en-US" sz="4800" dirty="0"/>
          </a:p>
        </p:txBody>
      </p:sp>
      <p:pic>
        <p:nvPicPr>
          <p:cNvPr id="7" name="Picture 6" descr="A black and white logo&#10;&#10;Description automatically generated">
            <a:extLst>
              <a:ext uri="{FF2B5EF4-FFF2-40B4-BE49-F238E27FC236}">
                <a16:creationId xmlns:a16="http://schemas.microsoft.com/office/drawing/2014/main" id="{2B4B90F2-B80A-536B-B72A-CFA4234B7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41" y="657472"/>
            <a:ext cx="792709" cy="792709"/>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BB733D81-D227-E1CD-D55E-61E916527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043" y="1640093"/>
            <a:ext cx="7772400" cy="4738221"/>
          </a:xfrm>
          <a:prstGeom prst="rect">
            <a:avLst/>
          </a:prstGeom>
        </p:spPr>
      </p:pic>
    </p:spTree>
    <p:extLst>
      <p:ext uri="{BB962C8B-B14F-4D97-AF65-F5344CB8AC3E}">
        <p14:creationId xmlns:p14="http://schemas.microsoft.com/office/powerpoint/2010/main" val="1306615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13E9-0CF4-E424-EB50-FD1327794953}"/>
              </a:ext>
            </a:extLst>
          </p:cNvPr>
          <p:cNvSpPr>
            <a:spLocks noGrp="1"/>
          </p:cNvSpPr>
          <p:nvPr>
            <p:ph type="ctrTitle"/>
          </p:nvPr>
        </p:nvSpPr>
        <p:spPr>
          <a:xfrm>
            <a:off x="1524000" y="479686"/>
            <a:ext cx="9144000" cy="901674"/>
          </a:xfrm>
        </p:spPr>
        <p:txBody>
          <a:bodyPr>
            <a:normAutofit/>
          </a:bodyPr>
          <a:lstStyle/>
          <a:p>
            <a:r>
              <a:rPr lang="en-CA" sz="4800" dirty="0"/>
              <a:t>Version Control using Git + GitHub</a:t>
            </a:r>
            <a:endParaRPr lang="en-US" sz="4800" dirty="0"/>
          </a:p>
        </p:txBody>
      </p:sp>
      <p:sp>
        <p:nvSpPr>
          <p:cNvPr id="3" name="Subtitle 2">
            <a:extLst>
              <a:ext uri="{FF2B5EF4-FFF2-40B4-BE49-F238E27FC236}">
                <a16:creationId xmlns:a16="http://schemas.microsoft.com/office/drawing/2014/main" id="{EFF9BB04-6F63-DF1B-B92B-DECE31D671F7}"/>
              </a:ext>
            </a:extLst>
          </p:cNvPr>
          <p:cNvSpPr>
            <a:spLocks noGrp="1"/>
          </p:cNvSpPr>
          <p:nvPr>
            <p:ph type="subTitle" idx="1"/>
          </p:nvPr>
        </p:nvSpPr>
        <p:spPr>
          <a:xfrm>
            <a:off x="1524000" y="2143593"/>
            <a:ext cx="9144000" cy="3114207"/>
          </a:xfrm>
        </p:spPr>
        <p:txBody>
          <a:bodyPr/>
          <a:lstStyle/>
          <a:p>
            <a:pPr marL="342900" indent="-342900" algn="l">
              <a:buFontTx/>
              <a:buChar char="-"/>
            </a:pPr>
            <a:r>
              <a:rPr lang="en-US" sz="3200" dirty="0"/>
              <a:t>Why put your code under version control 🛟</a:t>
            </a:r>
          </a:p>
          <a:p>
            <a:pPr marL="342900" indent="-342900" algn="l">
              <a:buFontTx/>
              <a:buChar char="-"/>
            </a:pPr>
            <a:r>
              <a:rPr lang="en-US" sz="3200" dirty="0"/>
              <a:t>Git for version control (command line tool) ◼️</a:t>
            </a:r>
          </a:p>
          <a:p>
            <a:pPr marL="342900" indent="-342900" algn="l">
              <a:buFontTx/>
              <a:buChar char="-"/>
            </a:pPr>
            <a:r>
              <a:rPr lang="en-US" sz="3200" dirty="0"/>
              <a:t>GitHub for open source </a:t>
            </a:r>
            <a:r>
              <a:rPr lang="en-US" sz="3200" dirty="0" err="1"/>
              <a:t>bcgov</a:t>
            </a:r>
            <a:r>
              <a:rPr lang="en-US" sz="3200" dirty="0"/>
              <a:t> code </a:t>
            </a:r>
          </a:p>
          <a:p>
            <a:pPr marL="342900" indent="-342900" algn="l">
              <a:buFontTx/>
              <a:buChar char="-"/>
            </a:pPr>
            <a:endParaRPr lang="en-US" dirty="0"/>
          </a:p>
          <a:p>
            <a:pPr marL="342900" indent="-342900">
              <a:buFontTx/>
              <a:buChar char="-"/>
            </a:pPr>
            <a:endParaRPr lang="en-US" dirty="0"/>
          </a:p>
        </p:txBody>
      </p:sp>
      <p:sp>
        <p:nvSpPr>
          <p:cNvPr id="5" name="TextBox 4">
            <a:extLst>
              <a:ext uri="{FF2B5EF4-FFF2-40B4-BE49-F238E27FC236}">
                <a16:creationId xmlns:a16="http://schemas.microsoft.com/office/drawing/2014/main" id="{1EC7FEAB-684C-20FA-4500-1A49CC8C6A5E}"/>
              </a:ext>
            </a:extLst>
          </p:cNvPr>
          <p:cNvSpPr txBox="1"/>
          <p:nvPr/>
        </p:nvSpPr>
        <p:spPr>
          <a:xfrm>
            <a:off x="3440242" y="5795181"/>
            <a:ext cx="6100996" cy="830997"/>
          </a:xfrm>
          <a:prstGeom prst="rect">
            <a:avLst/>
          </a:prstGeom>
          <a:noFill/>
        </p:spPr>
        <p:txBody>
          <a:bodyPr wrap="square">
            <a:spAutoFit/>
          </a:bodyPr>
          <a:lstStyle/>
          <a:p>
            <a:pPr algn="ctr"/>
            <a:r>
              <a:rPr lang="en-US" sz="2400" dirty="0">
                <a:hlinkClick r:id="rId3"/>
              </a:rPr>
              <a:t>https://bcgov.github.io/ds-intro-to-git/</a:t>
            </a:r>
            <a:r>
              <a:rPr lang="en-US" sz="2400" dirty="0"/>
              <a:t> (based on a lesson from The Carpentries)</a:t>
            </a:r>
          </a:p>
        </p:txBody>
      </p:sp>
      <p:pic>
        <p:nvPicPr>
          <p:cNvPr id="7" name="Picture 6" descr="A black and white logo&#10;&#10;Description automatically generated">
            <a:extLst>
              <a:ext uri="{FF2B5EF4-FFF2-40B4-BE49-F238E27FC236}">
                <a16:creationId xmlns:a16="http://schemas.microsoft.com/office/drawing/2014/main" id="{2B4B90F2-B80A-536B-B72A-CFA4234B7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387" y="3260881"/>
            <a:ext cx="546100" cy="546100"/>
          </a:xfrm>
          <a:prstGeom prst="rect">
            <a:avLst/>
          </a:prstGeom>
        </p:spPr>
      </p:pic>
    </p:spTree>
    <p:extLst>
      <p:ext uri="{BB962C8B-B14F-4D97-AF65-F5344CB8AC3E}">
        <p14:creationId xmlns:p14="http://schemas.microsoft.com/office/powerpoint/2010/main" val="375747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EC5B-29C4-DFC5-45D7-70B8B9A77B45}"/>
              </a:ext>
            </a:extLst>
          </p:cNvPr>
          <p:cNvSpPr>
            <a:spLocks noGrp="1"/>
          </p:cNvSpPr>
          <p:nvPr>
            <p:ph type="title"/>
          </p:nvPr>
        </p:nvSpPr>
        <p:spPr/>
        <p:txBody>
          <a:bodyPr/>
          <a:lstStyle/>
          <a:p>
            <a:r>
              <a:rPr lang="en-CA" dirty="0">
                <a:solidFill>
                  <a:srgbClr val="005493"/>
                </a:solidFill>
              </a:rPr>
              <a:t>To Code Along: Installation &amp; Set Up</a:t>
            </a:r>
            <a:endParaRPr lang="en-US" dirty="0">
              <a:solidFill>
                <a:srgbClr val="005493"/>
              </a:solidFill>
            </a:endParaRPr>
          </a:p>
        </p:txBody>
      </p:sp>
      <p:sp>
        <p:nvSpPr>
          <p:cNvPr id="3" name="Content Placeholder 2">
            <a:extLst>
              <a:ext uri="{FF2B5EF4-FFF2-40B4-BE49-F238E27FC236}">
                <a16:creationId xmlns:a16="http://schemas.microsoft.com/office/drawing/2014/main" id="{8FBF764D-5AAD-AE2C-E7C4-A4105FC6AEE0}"/>
              </a:ext>
            </a:extLst>
          </p:cNvPr>
          <p:cNvSpPr>
            <a:spLocks noGrp="1"/>
          </p:cNvSpPr>
          <p:nvPr>
            <p:ph idx="1"/>
          </p:nvPr>
        </p:nvSpPr>
        <p:spPr>
          <a:xfrm>
            <a:off x="838200" y="1825625"/>
            <a:ext cx="10515600" cy="3592536"/>
          </a:xfrm>
        </p:spPr>
        <p:txBody>
          <a:bodyPr/>
          <a:lstStyle/>
          <a:p>
            <a:r>
              <a:rPr lang="en-CA" dirty="0"/>
              <a:t>Install Git (comes with Git Bash): </a:t>
            </a:r>
            <a:r>
              <a:rPr lang="en-CA" dirty="0">
                <a:hlinkClick r:id="rId3"/>
              </a:rPr>
              <a:t>https://git-scm.com/download/win</a:t>
            </a:r>
            <a:endParaRPr lang="en-CA" dirty="0"/>
          </a:p>
          <a:p>
            <a:r>
              <a:rPr lang="en-CA" dirty="0"/>
              <a:t>Configure Git: follow </a:t>
            </a:r>
            <a:r>
              <a:rPr lang="en-CA" dirty="0">
                <a:hlinkClick r:id="rId4"/>
              </a:rPr>
              <a:t>these steps</a:t>
            </a:r>
            <a:endParaRPr lang="en-CA" dirty="0"/>
          </a:p>
          <a:p>
            <a:r>
              <a:rPr lang="en-CA" dirty="0"/>
              <a:t>Create </a:t>
            </a:r>
            <a:r>
              <a:rPr lang="en-CA" dirty="0">
                <a:hlinkClick r:id="rId5"/>
              </a:rPr>
              <a:t>GitHub account </a:t>
            </a:r>
            <a:r>
              <a:rPr lang="en-CA" dirty="0"/>
              <a:t>(can do over break if needed)</a:t>
            </a:r>
          </a:p>
          <a:p>
            <a:pPr lvl="1"/>
            <a:r>
              <a:rPr lang="en-CA" dirty="0"/>
              <a:t>Log-in</a:t>
            </a:r>
          </a:p>
          <a:p>
            <a:pPr lvl="1"/>
            <a:r>
              <a:rPr lang="en-CA" dirty="0"/>
              <a:t>Set-up 2MFA</a:t>
            </a:r>
          </a:p>
          <a:p>
            <a:pPr lvl="1"/>
            <a:r>
              <a:rPr lang="en-CA" dirty="0"/>
              <a:t>Create a Personal Access Token</a:t>
            </a:r>
          </a:p>
        </p:txBody>
      </p:sp>
      <p:sp>
        <p:nvSpPr>
          <p:cNvPr id="5" name="TextBox 4">
            <a:extLst>
              <a:ext uri="{FF2B5EF4-FFF2-40B4-BE49-F238E27FC236}">
                <a16:creationId xmlns:a16="http://schemas.microsoft.com/office/drawing/2014/main" id="{8091F2CD-28F1-B1A3-0FDD-281E24AC547C}"/>
              </a:ext>
            </a:extLst>
          </p:cNvPr>
          <p:cNvSpPr txBox="1"/>
          <p:nvPr/>
        </p:nvSpPr>
        <p:spPr>
          <a:xfrm>
            <a:off x="2142698" y="5553098"/>
            <a:ext cx="8392235" cy="646331"/>
          </a:xfrm>
          <a:prstGeom prst="rect">
            <a:avLst/>
          </a:prstGeom>
          <a:noFill/>
        </p:spPr>
        <p:txBody>
          <a:bodyPr wrap="square">
            <a:spAutoFit/>
          </a:bodyPr>
          <a:lstStyle/>
          <a:p>
            <a:br>
              <a:rPr lang="en-CA" dirty="0"/>
            </a:br>
            <a:r>
              <a:rPr lang="en-CA" i="0" u="none" strike="noStrike" dirty="0">
                <a:solidFill>
                  <a:srgbClr val="292929"/>
                </a:solidFill>
                <a:effectLst/>
                <a:latin typeface="BC Sans" pitchFamily="2" charset="0"/>
                <a:hlinkClick r:id="rId6"/>
              </a:rPr>
              <a:t>https://</a:t>
            </a:r>
            <a:r>
              <a:rPr lang="en-CA" i="0" u="none" strike="noStrike" dirty="0" err="1">
                <a:solidFill>
                  <a:srgbClr val="292929"/>
                </a:solidFill>
                <a:effectLst/>
                <a:latin typeface="BC Sans" pitchFamily="2" charset="0"/>
                <a:hlinkClick r:id="rId6"/>
              </a:rPr>
              <a:t>bcgov.github.io</a:t>
            </a:r>
            <a:r>
              <a:rPr lang="en-CA" i="0" u="none" strike="noStrike" dirty="0">
                <a:solidFill>
                  <a:srgbClr val="292929"/>
                </a:solidFill>
                <a:effectLst/>
                <a:latin typeface="BC Sans" pitchFamily="2" charset="0"/>
                <a:hlinkClick r:id="rId6"/>
              </a:rPr>
              <a:t>/ds-intro-to-git/pre-workshop/software-</a:t>
            </a:r>
            <a:r>
              <a:rPr lang="en-CA" i="0" u="none" strike="noStrike" dirty="0" err="1">
                <a:solidFill>
                  <a:srgbClr val="292929"/>
                </a:solidFill>
                <a:effectLst/>
                <a:latin typeface="BC Sans" pitchFamily="2" charset="0"/>
                <a:hlinkClick r:id="rId6"/>
              </a:rPr>
              <a:t>install.html</a:t>
            </a:r>
            <a:endParaRPr lang="en-US" dirty="0"/>
          </a:p>
        </p:txBody>
      </p:sp>
    </p:spTree>
    <p:extLst>
      <p:ext uri="{BB962C8B-B14F-4D97-AF65-F5344CB8AC3E}">
        <p14:creationId xmlns:p14="http://schemas.microsoft.com/office/powerpoint/2010/main" val="254087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_dev\git-EIS-2015-11-04\img\phd101212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718" y="188641"/>
            <a:ext cx="4698522" cy="62646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24A935-3BD6-A981-ED2F-C7051D7C93A0}"/>
              </a:ext>
            </a:extLst>
          </p:cNvPr>
          <p:cNvSpPr txBox="1"/>
          <p:nvPr/>
        </p:nvSpPr>
        <p:spPr>
          <a:xfrm>
            <a:off x="8379725" y="6453337"/>
            <a:ext cx="3930556" cy="307777"/>
          </a:xfrm>
          <a:prstGeom prst="rect">
            <a:avLst/>
          </a:prstGeom>
          <a:noFill/>
        </p:spPr>
        <p:txBody>
          <a:bodyPr wrap="square">
            <a:spAutoFit/>
          </a:bodyPr>
          <a:lstStyle/>
          <a:p>
            <a:r>
              <a:rPr lang="en-US" sz="1400" dirty="0">
                <a:hlinkClick r:id="rId4"/>
              </a:rPr>
              <a:t>https://</a:t>
            </a:r>
            <a:r>
              <a:rPr lang="en-US" sz="1400" dirty="0" err="1">
                <a:hlinkClick r:id="rId4"/>
              </a:rPr>
              <a:t>phdcomics.com</a:t>
            </a:r>
            <a:r>
              <a:rPr lang="en-US" sz="1400" dirty="0">
                <a:hlinkClick r:id="rId4"/>
              </a:rPr>
              <a:t>/</a:t>
            </a:r>
            <a:r>
              <a:rPr lang="en-US" sz="1400" dirty="0" err="1">
                <a:hlinkClick r:id="rId4"/>
              </a:rPr>
              <a:t>comics.php?f</a:t>
            </a:r>
            <a:r>
              <a:rPr lang="en-US" sz="1400" dirty="0">
                <a:hlinkClick r:id="rId4"/>
              </a:rPr>
              <a:t>=1531</a:t>
            </a:r>
            <a:endParaRPr lang="en-US" sz="1400" dirty="0"/>
          </a:p>
        </p:txBody>
      </p:sp>
    </p:spTree>
    <p:extLst>
      <p:ext uri="{BB962C8B-B14F-4D97-AF65-F5344CB8AC3E}">
        <p14:creationId xmlns:p14="http://schemas.microsoft.com/office/powerpoint/2010/main" val="268523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mputer screen with text on it&#10;&#10;Description automatically generated">
            <a:extLst>
              <a:ext uri="{FF2B5EF4-FFF2-40B4-BE49-F238E27FC236}">
                <a16:creationId xmlns:a16="http://schemas.microsoft.com/office/drawing/2014/main" id="{34C5207C-F74C-7E9C-C9D7-2C8680F6C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184" y="1311529"/>
            <a:ext cx="5284053" cy="3957939"/>
          </a:xfrm>
          <a:prstGeom prst="rect">
            <a:avLst/>
          </a:prstGeom>
        </p:spPr>
      </p:pic>
      <p:sp>
        <p:nvSpPr>
          <p:cNvPr id="9" name="TextBox 8">
            <a:extLst>
              <a:ext uri="{FF2B5EF4-FFF2-40B4-BE49-F238E27FC236}">
                <a16:creationId xmlns:a16="http://schemas.microsoft.com/office/drawing/2014/main" id="{76A698CE-3A4E-9F7A-979A-A9AEDA7BF588}"/>
              </a:ext>
            </a:extLst>
          </p:cNvPr>
          <p:cNvSpPr txBox="1"/>
          <p:nvPr/>
        </p:nvSpPr>
        <p:spPr>
          <a:xfrm>
            <a:off x="7364151" y="6343766"/>
            <a:ext cx="6093724" cy="276999"/>
          </a:xfrm>
          <a:prstGeom prst="rect">
            <a:avLst/>
          </a:prstGeom>
          <a:noFill/>
        </p:spPr>
        <p:txBody>
          <a:bodyPr wrap="square">
            <a:spAutoFit/>
          </a:bodyPr>
          <a:lstStyle/>
          <a:p>
            <a:r>
              <a:rPr lang="en-US" sz="1200" dirty="0">
                <a:hlinkClick r:id="rId4"/>
              </a:rPr>
              <a:t>https://</a:t>
            </a:r>
            <a:r>
              <a:rPr lang="en-US" sz="1200" dirty="0" err="1">
                <a:hlinkClick r:id="rId4"/>
              </a:rPr>
              <a:t>commons.wikimedia.org</a:t>
            </a:r>
            <a:r>
              <a:rPr lang="en-US" sz="1200" dirty="0">
                <a:hlinkClick r:id="rId4"/>
              </a:rPr>
              <a:t>/wiki/</a:t>
            </a:r>
            <a:r>
              <a:rPr lang="en-US" sz="1200" dirty="0" err="1">
                <a:hlinkClick r:id="rId4"/>
              </a:rPr>
              <a:t>File:Programming_code.jpg</a:t>
            </a:r>
            <a:endParaRPr lang="en-US" sz="1200" dirty="0"/>
          </a:p>
        </p:txBody>
      </p:sp>
      <p:sp>
        <p:nvSpPr>
          <p:cNvPr id="10" name="Title 1">
            <a:extLst>
              <a:ext uri="{FF2B5EF4-FFF2-40B4-BE49-F238E27FC236}">
                <a16:creationId xmlns:a16="http://schemas.microsoft.com/office/drawing/2014/main" id="{FDE40271-6F94-EDD3-6A0F-ABE84FC4F676}"/>
              </a:ext>
            </a:extLst>
          </p:cNvPr>
          <p:cNvSpPr>
            <a:spLocks noGrp="1"/>
          </p:cNvSpPr>
          <p:nvPr>
            <p:ph type="title"/>
          </p:nvPr>
        </p:nvSpPr>
        <p:spPr>
          <a:xfrm>
            <a:off x="4158016" y="237235"/>
            <a:ext cx="3875964" cy="984559"/>
          </a:xfrm>
        </p:spPr>
        <p:txBody>
          <a:bodyPr>
            <a:noAutofit/>
          </a:bodyPr>
          <a:lstStyle/>
          <a:p>
            <a:r>
              <a:rPr lang="en-CA" sz="3600" dirty="0">
                <a:solidFill>
                  <a:srgbClr val="005493"/>
                </a:solidFill>
              </a:rPr>
              <a:t>What about code? </a:t>
            </a:r>
            <a:endParaRPr lang="en-US" sz="3600" dirty="0">
              <a:solidFill>
                <a:srgbClr val="005493"/>
              </a:solidFill>
            </a:endParaRPr>
          </a:p>
        </p:txBody>
      </p:sp>
      <p:sp>
        <p:nvSpPr>
          <p:cNvPr id="12" name="TextBox 11">
            <a:extLst>
              <a:ext uri="{FF2B5EF4-FFF2-40B4-BE49-F238E27FC236}">
                <a16:creationId xmlns:a16="http://schemas.microsoft.com/office/drawing/2014/main" id="{933ADE89-C4CE-53C3-6470-45756052965A}"/>
              </a:ext>
            </a:extLst>
          </p:cNvPr>
          <p:cNvSpPr txBox="1"/>
          <p:nvPr/>
        </p:nvSpPr>
        <p:spPr>
          <a:xfrm>
            <a:off x="7582516" y="1742631"/>
            <a:ext cx="3786069" cy="2862322"/>
          </a:xfrm>
          <a:prstGeom prst="rect">
            <a:avLst/>
          </a:prstGeom>
          <a:noFill/>
        </p:spPr>
        <p:txBody>
          <a:bodyPr wrap="square">
            <a:spAutoFit/>
          </a:bodyPr>
          <a:lstStyle/>
          <a:p>
            <a:r>
              <a:rPr lang="en-CA" sz="2000" dirty="0">
                <a:solidFill>
                  <a:srgbClr val="005493"/>
                </a:solidFill>
              </a:rPr>
              <a:t>BC Stats has A LOT of source code that make: </a:t>
            </a:r>
          </a:p>
          <a:p>
            <a:endParaRPr lang="en-CA" sz="2000" dirty="0">
              <a:solidFill>
                <a:srgbClr val="005493"/>
              </a:solidFill>
            </a:endParaRPr>
          </a:p>
          <a:p>
            <a:pPr marL="342900" indent="-342900">
              <a:buFont typeface="Arial" panose="020B0604020202020204" pitchFamily="34" charset="0"/>
              <a:buChar char="•"/>
            </a:pPr>
            <a:r>
              <a:rPr lang="en-CA" sz="2000" dirty="0">
                <a:solidFill>
                  <a:srgbClr val="005493"/>
                </a:solidFill>
              </a:rPr>
              <a:t>aggregate / “tidy” data tables</a:t>
            </a:r>
          </a:p>
          <a:p>
            <a:pPr marL="342900" indent="-342900">
              <a:buFont typeface="Arial" panose="020B0604020202020204" pitchFamily="34" charset="0"/>
              <a:buChar char="•"/>
            </a:pPr>
            <a:r>
              <a:rPr lang="en-CA" sz="2000" dirty="0">
                <a:solidFill>
                  <a:srgbClr val="005493"/>
                </a:solidFill>
              </a:rPr>
              <a:t>figures/plots &amp; maps</a:t>
            </a:r>
          </a:p>
          <a:p>
            <a:pPr marL="342900" indent="-342900">
              <a:buFont typeface="Arial" panose="020B0604020202020204" pitchFamily="34" charset="0"/>
              <a:buChar char="•"/>
            </a:pPr>
            <a:r>
              <a:rPr lang="en-CA" sz="2000" dirty="0">
                <a:solidFill>
                  <a:srgbClr val="005493"/>
                </a:solidFill>
              </a:rPr>
              <a:t>PDF reports</a:t>
            </a:r>
          </a:p>
          <a:p>
            <a:pPr marL="342900" indent="-342900">
              <a:buFont typeface="Arial" panose="020B0604020202020204" pitchFamily="34" charset="0"/>
              <a:buChar char="•"/>
            </a:pPr>
            <a:r>
              <a:rPr lang="en-CA" sz="2000" dirty="0">
                <a:solidFill>
                  <a:srgbClr val="005493"/>
                </a:solidFill>
              </a:rPr>
              <a:t>dashboards &amp; applications</a:t>
            </a:r>
          </a:p>
          <a:p>
            <a:pPr marL="342900" indent="-342900">
              <a:buFont typeface="Arial" panose="020B0604020202020204" pitchFamily="34" charset="0"/>
              <a:buChar char="•"/>
            </a:pPr>
            <a:r>
              <a:rPr lang="en-CA" sz="2000" dirty="0">
                <a:solidFill>
                  <a:srgbClr val="005493"/>
                </a:solidFill>
              </a:rPr>
              <a:t>prediction models</a:t>
            </a:r>
          </a:p>
          <a:p>
            <a:pPr marL="342900" indent="-342900">
              <a:buFont typeface="Arial" panose="020B0604020202020204" pitchFamily="34" charset="0"/>
              <a:buChar char="•"/>
            </a:pPr>
            <a:r>
              <a:rPr lang="en-CA" sz="2000" dirty="0">
                <a:solidFill>
                  <a:srgbClr val="005493"/>
                </a:solidFill>
              </a:rPr>
              <a:t>provincial statistics</a:t>
            </a:r>
          </a:p>
        </p:txBody>
      </p:sp>
    </p:spTree>
    <p:extLst>
      <p:ext uri="{BB962C8B-B14F-4D97-AF65-F5344CB8AC3E}">
        <p14:creationId xmlns:p14="http://schemas.microsoft.com/office/powerpoint/2010/main" val="353641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E546-2246-49D7-CBD7-8A2281254FE2}"/>
              </a:ext>
            </a:extLst>
          </p:cNvPr>
          <p:cNvSpPr>
            <a:spLocks noGrp="1"/>
          </p:cNvSpPr>
          <p:nvPr>
            <p:ph type="title"/>
          </p:nvPr>
        </p:nvSpPr>
        <p:spPr/>
        <p:txBody>
          <a:bodyPr/>
          <a:lstStyle/>
          <a:p>
            <a:r>
              <a:rPr lang="en-CA" dirty="0">
                <a:solidFill>
                  <a:srgbClr val="005493"/>
                </a:solidFill>
              </a:rPr>
              <a:t>Workshop Outline</a:t>
            </a:r>
            <a:endParaRPr lang="en-US" dirty="0">
              <a:solidFill>
                <a:srgbClr val="005493"/>
              </a:solidFill>
            </a:endParaRPr>
          </a:p>
        </p:txBody>
      </p:sp>
      <p:sp>
        <p:nvSpPr>
          <p:cNvPr id="3" name="Content Placeholder 2">
            <a:extLst>
              <a:ext uri="{FF2B5EF4-FFF2-40B4-BE49-F238E27FC236}">
                <a16:creationId xmlns:a16="http://schemas.microsoft.com/office/drawing/2014/main" id="{C3A50EFE-FABD-F715-7E1F-B3DFBD7D281C}"/>
              </a:ext>
            </a:extLst>
          </p:cNvPr>
          <p:cNvSpPr>
            <a:spLocks noGrp="1"/>
          </p:cNvSpPr>
          <p:nvPr>
            <p:ph idx="1"/>
          </p:nvPr>
        </p:nvSpPr>
        <p:spPr/>
        <p:txBody>
          <a:bodyPr>
            <a:normAutofit fontScale="92500" lnSpcReduction="20000"/>
          </a:bodyPr>
          <a:lstStyle/>
          <a:p>
            <a:r>
              <a:rPr lang="en-CA" sz="3000" dirty="0"/>
              <a:t>Why version control for code?</a:t>
            </a:r>
            <a:br>
              <a:rPr lang="en-CA" sz="3000" dirty="0"/>
            </a:br>
            <a:endParaRPr lang="en-CA" sz="3000" dirty="0"/>
          </a:p>
          <a:p>
            <a:r>
              <a:rPr lang="en-CA" sz="3000" dirty="0"/>
              <a:t>Setting up our first Git repository</a:t>
            </a:r>
            <a:br>
              <a:rPr lang="en-CA" sz="3000" dirty="0"/>
            </a:br>
            <a:endParaRPr lang="en-CA" sz="3000" dirty="0"/>
          </a:p>
          <a:p>
            <a:r>
              <a:rPr lang="en-CA" sz="3000" dirty="0"/>
              <a:t>Sharing code on GitHub</a:t>
            </a:r>
            <a:br>
              <a:rPr lang="en-US" sz="3000" dirty="0"/>
            </a:br>
            <a:endParaRPr lang="en-US" sz="3000" dirty="0"/>
          </a:p>
          <a:p>
            <a:r>
              <a:rPr lang="en-US" sz="3000" dirty="0"/>
              <a:t>Open-source code with </a:t>
            </a:r>
            <a:r>
              <a:rPr lang="en-US" sz="3000" dirty="0" err="1"/>
              <a:t>BCGov</a:t>
            </a:r>
            <a:r>
              <a:rPr lang="en-US" sz="3000" dirty="0"/>
              <a:t> GitHub</a:t>
            </a:r>
            <a:br>
              <a:rPr lang="en-US" dirty="0"/>
            </a:br>
            <a:endParaRPr lang="en-US" dirty="0"/>
          </a:p>
          <a:p>
            <a:endParaRPr lang="en-US" dirty="0"/>
          </a:p>
          <a:p>
            <a:endParaRPr lang="en-CA" dirty="0"/>
          </a:p>
          <a:p>
            <a:pPr marL="0" indent="0">
              <a:buNone/>
            </a:pPr>
            <a:r>
              <a:rPr lang="en-CA" sz="2200" b="1" dirty="0"/>
              <a:t>Course notes can be found at</a:t>
            </a:r>
            <a:r>
              <a:rPr lang="en-CA" sz="2200" dirty="0"/>
              <a:t>: </a:t>
            </a:r>
            <a:r>
              <a:rPr lang="en-CA" sz="2200" dirty="0">
                <a:hlinkClick r:id="rId3"/>
              </a:rPr>
              <a:t>https://bcgov.github.io/ds-intro-to-git</a:t>
            </a:r>
            <a:r>
              <a:rPr lang="en-CA" sz="2200" dirty="0"/>
              <a:t> </a:t>
            </a:r>
          </a:p>
        </p:txBody>
      </p:sp>
      <p:pic>
        <p:nvPicPr>
          <p:cNvPr id="4" name="Picture 2" descr="C:\_dev\git-EIS-2015-11-04\img\Git_200.png">
            <a:extLst>
              <a:ext uri="{FF2B5EF4-FFF2-40B4-BE49-F238E27FC236}">
                <a16:creationId xmlns:a16="http://schemas.microsoft.com/office/drawing/2014/main" id="{2CBB8626-37D4-94B2-F105-C5FDBE2C2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45" y="2486865"/>
            <a:ext cx="1202279" cy="5019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with a cat&#10;&#10;Description automatically generated">
            <a:extLst>
              <a:ext uri="{FF2B5EF4-FFF2-40B4-BE49-F238E27FC236}">
                <a16:creationId xmlns:a16="http://schemas.microsoft.com/office/drawing/2014/main" id="{8C3DCC2B-482D-915A-8510-E34EC40B8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2048" y="3446261"/>
            <a:ext cx="1752600" cy="1136650"/>
          </a:xfrm>
          <a:prstGeom prst="rect">
            <a:avLst/>
          </a:prstGeom>
        </p:spPr>
      </p:pic>
    </p:spTree>
    <p:extLst>
      <p:ext uri="{BB962C8B-B14F-4D97-AF65-F5344CB8AC3E}">
        <p14:creationId xmlns:p14="http://schemas.microsoft.com/office/powerpoint/2010/main" val="164356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_dev\git-EIS-2015-11-04\img\Git_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692696"/>
            <a:ext cx="3794102"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Plus 3"/>
          <p:cNvSpPr/>
          <p:nvPr/>
        </p:nvSpPr>
        <p:spPr>
          <a:xfrm>
            <a:off x="6050181" y="944724"/>
            <a:ext cx="983269" cy="10801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_dev\git-EIS-2015-11-04\img\Octocat_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112" y="240928"/>
            <a:ext cx="3060700" cy="2540000"/>
          </a:xfrm>
          <a:prstGeom prst="rect">
            <a:avLst/>
          </a:prstGeom>
          <a:noFill/>
          <a:extLst>
            <a:ext uri="{909E8E84-426E-40DD-AFC4-6F175D3DCCD1}">
              <a14:hiddenFill xmlns:a14="http://schemas.microsoft.com/office/drawing/2010/main">
                <a:solidFill>
                  <a:srgbClr val="FFFFFF"/>
                </a:solidFill>
              </a14:hiddenFill>
            </a:ext>
          </a:extLst>
        </p:spPr>
      </p:pic>
      <p:sp>
        <p:nvSpPr>
          <p:cNvPr id="7" name="Plus 6"/>
          <p:cNvSpPr/>
          <p:nvPr/>
        </p:nvSpPr>
        <p:spPr>
          <a:xfrm>
            <a:off x="5256748" y="2564904"/>
            <a:ext cx="1343309" cy="144016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4" descr="BCPS_IDEAS_PMS_re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560" y="4177432"/>
            <a:ext cx="7924800" cy="2347913"/>
          </a:xfrm>
          <a:prstGeom prst="rect">
            <a:avLst/>
          </a:prstGeom>
          <a:solidFill>
            <a:schemeClr val="tx2">
              <a:lumMod val="75000"/>
            </a:schemeClr>
          </a:solidFill>
          <a:ln>
            <a:noFill/>
          </a:ln>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9625" y="2790816"/>
            <a:ext cx="12096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277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3201</TotalTime>
  <Words>2858</Words>
  <Application>Microsoft Office PowerPoint</Application>
  <PresentationFormat>Widescreen</PresentationFormat>
  <Paragraphs>496</Paragraphs>
  <Slides>49</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Adelle</vt:lpstr>
      <vt:lpstr>Aptos</vt:lpstr>
      <vt:lpstr>Aptos Display</vt:lpstr>
      <vt:lpstr>Arial</vt:lpstr>
      <vt:lpstr>BC Sans</vt:lpstr>
      <vt:lpstr>SFMono-Regular</vt:lpstr>
      <vt:lpstr>Söhne</vt:lpstr>
      <vt:lpstr>Source Sans Pro</vt:lpstr>
      <vt:lpstr>Symbol</vt:lpstr>
      <vt:lpstr>Office Theme</vt:lpstr>
      <vt:lpstr>Office Theme</vt:lpstr>
      <vt:lpstr>Version Control using Git + GitHub</vt:lpstr>
      <vt:lpstr>Territorial Acknowledgement</vt:lpstr>
      <vt:lpstr>Housekeeping</vt:lpstr>
      <vt:lpstr>Workshop Code of Conduct</vt:lpstr>
      <vt:lpstr>To Code Along: Installation &amp; Set Up</vt:lpstr>
      <vt:lpstr>PowerPoint Presentation</vt:lpstr>
      <vt:lpstr>What about code? </vt:lpstr>
      <vt:lpstr>Workshop Outline</vt:lpstr>
      <vt:lpstr>PowerPoint Presentation</vt:lpstr>
      <vt:lpstr>PowerPoint Presentation</vt:lpstr>
      <vt:lpstr>Start with WHY?</vt:lpstr>
      <vt:lpstr>BC Stats Testimonial</vt:lpstr>
      <vt:lpstr>PowerPoint Presentation</vt:lpstr>
      <vt:lpstr>Repository</vt:lpstr>
      <vt:lpstr>Changes saved sequentially </vt:lpstr>
      <vt:lpstr>Branching</vt:lpstr>
      <vt:lpstr>Collaborating</vt:lpstr>
      <vt:lpstr>Jargon</vt:lpstr>
      <vt:lpstr>PowerPoint Presentation</vt:lpstr>
      <vt:lpstr>bash jargon review</vt:lpstr>
      <vt:lpstr>git jargon review</vt:lpstr>
      <vt:lpstr>Local Repository</vt:lpstr>
      <vt:lpstr>GitHub</vt:lpstr>
      <vt:lpstr>PowerPoint Presentation</vt:lpstr>
      <vt:lpstr>Remote Repository </vt:lpstr>
      <vt:lpstr>PowerPoint Presentation</vt:lpstr>
      <vt:lpstr>A Collaborative Workflow</vt:lpstr>
      <vt:lpstr>A Collaborative Workflow</vt:lpstr>
      <vt:lpstr>A Collaborative Workflow</vt:lpstr>
      <vt:lpstr>A Collaborative Workflow</vt:lpstr>
      <vt:lpstr>A Collaborative Workflow</vt:lpstr>
      <vt:lpstr>A Collaborative Workflow</vt:lpstr>
      <vt:lpstr>A Collaborative Workflow</vt:lpstr>
      <vt:lpstr>PowerPoint Presentation</vt:lpstr>
      <vt:lpstr>Burn It Down</vt:lpstr>
      <vt:lpstr>https://github.com/bcgov</vt:lpstr>
      <vt:lpstr>BC-Policy-Framework-For-GitHub </vt:lpstr>
      <vt:lpstr>Joining</vt:lpstr>
      <vt:lpstr>OPEN CODE CHECKLIST</vt:lpstr>
      <vt:lpstr>Repo Content</vt:lpstr>
      <vt:lpstr>Licensing 1-2-3</vt:lpstr>
      <vt:lpstr>BCGov Org Stats</vt:lpstr>
      <vt:lpstr>Appropriate Use</vt:lpstr>
      <vt:lpstr>"Working in github.com/bcgov" Cheatsheet</vt:lpstr>
      <vt:lpstr>Git from the Command Line</vt:lpstr>
      <vt:lpstr>GUIs for Git/Hub: GitHub Desktop</vt:lpstr>
      <vt:lpstr>GUIs for Git/Hub: VS Code</vt:lpstr>
      <vt:lpstr>GUIs for Git/Hub: RStudio IDE</vt:lpstr>
      <vt:lpstr>Version Control using Git + GitHub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Control and Git/Hub</dc:title>
  <dc:creator>Fredrick, Lindsay CITZ:EX</dc:creator>
  <cp:lastModifiedBy>Fredrick, Lindsay CITZ:EX</cp:lastModifiedBy>
  <cp:revision>27</cp:revision>
  <dcterms:created xsi:type="dcterms:W3CDTF">2024-05-15T20:13:49Z</dcterms:created>
  <dcterms:modified xsi:type="dcterms:W3CDTF">2024-05-23T16:40:30Z</dcterms:modified>
</cp:coreProperties>
</file>